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3"/>
  </p:notesMasterIdLst>
  <p:sldIdLst>
    <p:sldId id="317" r:id="rId3"/>
    <p:sldId id="258" r:id="rId4"/>
    <p:sldId id="318" r:id="rId5"/>
    <p:sldId id="319" r:id="rId6"/>
    <p:sldId id="314" r:id="rId7"/>
    <p:sldId id="257" r:id="rId8"/>
    <p:sldId id="290" r:id="rId9"/>
    <p:sldId id="291" r:id="rId10"/>
    <p:sldId id="294" r:id="rId11"/>
    <p:sldId id="320" r:id="rId12"/>
    <p:sldId id="296" r:id="rId13"/>
    <p:sldId id="322" r:id="rId14"/>
    <p:sldId id="321" r:id="rId15"/>
    <p:sldId id="315" r:id="rId16"/>
    <p:sldId id="297" r:id="rId17"/>
    <p:sldId id="323" r:id="rId18"/>
    <p:sldId id="298" r:id="rId19"/>
    <p:sldId id="299" r:id="rId20"/>
    <p:sldId id="324" r:id="rId21"/>
    <p:sldId id="300" r:id="rId22"/>
    <p:sldId id="327" r:id="rId23"/>
    <p:sldId id="301" r:id="rId24"/>
    <p:sldId id="328" r:id="rId25"/>
    <p:sldId id="302" r:id="rId26"/>
    <p:sldId id="303" r:id="rId27"/>
    <p:sldId id="330" r:id="rId28"/>
    <p:sldId id="331" r:id="rId29"/>
    <p:sldId id="316" r:id="rId30"/>
    <p:sldId id="305" r:id="rId31"/>
    <p:sldId id="332" r:id="rId32"/>
    <p:sldId id="306" r:id="rId33"/>
    <p:sldId id="307" r:id="rId34"/>
    <p:sldId id="308" r:id="rId35"/>
    <p:sldId id="333" r:id="rId36"/>
    <p:sldId id="310" r:id="rId37"/>
    <p:sldId id="311" r:id="rId38"/>
    <p:sldId id="334" r:id="rId39"/>
    <p:sldId id="335" r:id="rId40"/>
    <p:sldId id="312" r:id="rId41"/>
    <p:sldId id="31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EC2"/>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52"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a:p>
        </p:txBody>
      </p:sp>
    </p:spTree>
    <p:extLst>
      <p:ext uri="{BB962C8B-B14F-4D97-AF65-F5344CB8AC3E}">
        <p14:creationId xmlns:p14="http://schemas.microsoft.com/office/powerpoint/2010/main" val="406115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June 27, 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June 27,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June 27,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June 27, 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June 27, 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June 27, 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June 27, 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June 27, 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June 27, 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June 27,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June 27, 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June 27, 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848600" cy="860425"/>
          </a:xfrm>
        </p:spPr>
        <p:txBody>
          <a:bodyPr/>
          <a:lstStyle/>
          <a:p>
            <a:r>
              <a:rPr lang="en-US" dirty="0"/>
              <a:t>Chapter 9</a:t>
            </a:r>
          </a:p>
        </p:txBody>
      </p:sp>
      <p:sp>
        <p:nvSpPr>
          <p:cNvPr id="3" name="Subtitle 2"/>
          <p:cNvSpPr>
            <a:spLocks noGrp="1"/>
          </p:cNvSpPr>
          <p:nvPr>
            <p:ph type="subTitle" idx="1"/>
          </p:nvPr>
        </p:nvSpPr>
        <p:spPr>
          <a:xfrm>
            <a:off x="304800" y="1066800"/>
            <a:ext cx="6400800" cy="1752600"/>
          </a:xfrm>
        </p:spPr>
        <p:txBody>
          <a:bodyPr>
            <a:normAutofit/>
          </a:bodyPr>
          <a:lstStyle/>
          <a:p>
            <a:r>
              <a:rPr lang="en-US" sz="2800" dirty="0"/>
              <a:t>Introducing Microsoft Office 2010</a:t>
            </a:r>
          </a:p>
        </p:txBody>
      </p:sp>
    </p:spTree>
    <p:extLst>
      <p:ext uri="{BB962C8B-B14F-4D97-AF65-F5344CB8AC3E}">
        <p14:creationId xmlns:p14="http://schemas.microsoft.com/office/powerpoint/2010/main" val="12518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76200"/>
            <a:ext cx="8229600" cy="609600"/>
          </a:xfrm>
        </p:spPr>
        <p:txBody>
          <a:bodyPr>
            <a:normAutofit fontScale="90000"/>
          </a:bodyPr>
          <a:lstStyle/>
          <a:p>
            <a:r>
              <a:rPr lang="en-US" dirty="0" smtClean="0"/>
              <a:t>Zoom Controls</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905000"/>
            <a:ext cx="533400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295399" y="1143000"/>
            <a:ext cx="2057400" cy="902732"/>
            <a:chOff x="1752600" y="5257800"/>
            <a:chExt cx="2057400" cy="902732"/>
          </a:xfrm>
        </p:grpSpPr>
        <p:sp>
          <p:nvSpPr>
            <p:cNvPr id="9" name="TextBox 8"/>
            <p:cNvSpPr txBox="1"/>
            <p:nvPr/>
          </p:nvSpPr>
          <p:spPr>
            <a:xfrm>
              <a:off x="1752600" y="5257800"/>
              <a:ext cx="2057400" cy="369332"/>
            </a:xfrm>
            <a:prstGeom prst="rect">
              <a:avLst/>
            </a:prstGeom>
            <a:solidFill>
              <a:srgbClr val="00B0F0"/>
            </a:solidFill>
          </p:spPr>
          <p:txBody>
            <a:bodyPr wrap="square" rtlCol="0">
              <a:spAutoFit/>
            </a:bodyPr>
            <a:lstStyle/>
            <a:p>
              <a:r>
                <a:rPr lang="en-US" dirty="0" smtClean="0"/>
                <a:t>Zoom level button</a:t>
              </a:r>
              <a:endParaRPr lang="en-US" dirty="0"/>
            </a:p>
          </p:txBody>
        </p:sp>
        <p:cxnSp>
          <p:nvCxnSpPr>
            <p:cNvPr id="11" name="Straight Arrow Connector 10"/>
            <p:cNvCxnSpPr/>
            <p:nvPr/>
          </p:nvCxnSpPr>
          <p:spPr>
            <a:xfrm>
              <a:off x="27813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76200" y="3124200"/>
            <a:ext cx="6448425" cy="3343275"/>
            <a:chOff x="76200" y="3124200"/>
            <a:chExt cx="6448425" cy="3343275"/>
          </a:xfrm>
        </p:grpSpPr>
        <p:pic>
          <p:nvPicPr>
            <p:cNvPr id="3076" name="Picture 4" descr="http://cdni.tn-services.com/S06/Figs/T9831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24200"/>
              <a:ext cx="3705225" cy="33432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200" y="4258270"/>
              <a:ext cx="2590800" cy="1200329"/>
            </a:xfrm>
            <a:prstGeom prst="rect">
              <a:avLst/>
            </a:prstGeom>
            <a:solidFill>
              <a:srgbClr val="00B0F0"/>
            </a:solidFill>
          </p:spPr>
          <p:txBody>
            <a:bodyPr wrap="square" rtlCol="0">
              <a:spAutoFit/>
            </a:bodyPr>
            <a:lstStyle/>
            <a:p>
              <a:r>
                <a:rPr lang="en-US" dirty="0" smtClean="0"/>
                <a:t>When you click on the Zoom  level button the Zoom level dialog box opens</a:t>
              </a:r>
              <a:endParaRPr lang="en-US" dirty="0"/>
            </a:p>
          </p:txBody>
        </p:sp>
      </p:grpSp>
      <p:grpSp>
        <p:nvGrpSpPr>
          <p:cNvPr id="14" name="Group 13"/>
          <p:cNvGrpSpPr/>
          <p:nvPr/>
        </p:nvGrpSpPr>
        <p:grpSpPr>
          <a:xfrm>
            <a:off x="2057400" y="1143000"/>
            <a:ext cx="1905000" cy="902732"/>
            <a:chOff x="1752600" y="5257800"/>
            <a:chExt cx="1905000" cy="902732"/>
          </a:xfrm>
        </p:grpSpPr>
        <p:sp>
          <p:nvSpPr>
            <p:cNvPr id="15" name="TextBox 14"/>
            <p:cNvSpPr txBox="1"/>
            <p:nvPr/>
          </p:nvSpPr>
          <p:spPr>
            <a:xfrm>
              <a:off x="1752600" y="5257800"/>
              <a:ext cx="1905000" cy="369332"/>
            </a:xfrm>
            <a:prstGeom prst="rect">
              <a:avLst/>
            </a:prstGeom>
            <a:solidFill>
              <a:srgbClr val="00B0F0"/>
            </a:solidFill>
          </p:spPr>
          <p:txBody>
            <a:bodyPr wrap="square" rtlCol="0">
              <a:spAutoFit/>
            </a:bodyPr>
            <a:lstStyle/>
            <a:p>
              <a:r>
                <a:rPr lang="en-US" dirty="0" smtClean="0"/>
                <a:t>Zoom out button</a:t>
              </a:r>
              <a:endParaRPr lang="en-US" dirty="0"/>
            </a:p>
          </p:txBody>
        </p:sp>
        <p:cxnSp>
          <p:nvCxnSpPr>
            <p:cNvPr id="16" name="Straight Arrow Connector 15"/>
            <p:cNvCxnSpPr/>
            <p:nvPr/>
          </p:nvCxnSpPr>
          <p:spPr>
            <a:xfrm>
              <a:off x="27051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886200" y="1143000"/>
            <a:ext cx="1447800" cy="902732"/>
            <a:chOff x="1752600" y="5257800"/>
            <a:chExt cx="1447800" cy="902732"/>
          </a:xfrm>
        </p:grpSpPr>
        <p:sp>
          <p:nvSpPr>
            <p:cNvPr id="18" name="TextBox 17"/>
            <p:cNvSpPr txBox="1"/>
            <p:nvPr/>
          </p:nvSpPr>
          <p:spPr>
            <a:xfrm>
              <a:off x="1752600" y="5257800"/>
              <a:ext cx="1447800" cy="369332"/>
            </a:xfrm>
            <a:prstGeom prst="rect">
              <a:avLst/>
            </a:prstGeom>
            <a:solidFill>
              <a:srgbClr val="00B0F0"/>
            </a:solidFill>
          </p:spPr>
          <p:txBody>
            <a:bodyPr wrap="square" rtlCol="0">
              <a:spAutoFit/>
            </a:bodyPr>
            <a:lstStyle/>
            <a:p>
              <a:r>
                <a:rPr lang="en-US" dirty="0" smtClean="0"/>
                <a:t>Zoom slider</a:t>
              </a:r>
              <a:endParaRPr lang="en-US" dirty="0"/>
            </a:p>
          </p:txBody>
        </p:sp>
        <p:cxnSp>
          <p:nvCxnSpPr>
            <p:cNvPr id="19" name="Straight Arrow Connector 18"/>
            <p:cNvCxnSpPr/>
            <p:nvPr/>
          </p:nvCxnSpPr>
          <p:spPr>
            <a:xfrm>
              <a:off x="24765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486400" y="1143000"/>
            <a:ext cx="1752600" cy="902732"/>
            <a:chOff x="1752600" y="5257800"/>
            <a:chExt cx="1752600" cy="902732"/>
          </a:xfrm>
        </p:grpSpPr>
        <p:sp>
          <p:nvSpPr>
            <p:cNvPr id="21" name="TextBox 20"/>
            <p:cNvSpPr txBox="1"/>
            <p:nvPr/>
          </p:nvSpPr>
          <p:spPr>
            <a:xfrm>
              <a:off x="1752600" y="5257800"/>
              <a:ext cx="1752600" cy="369332"/>
            </a:xfrm>
            <a:prstGeom prst="rect">
              <a:avLst/>
            </a:prstGeom>
            <a:solidFill>
              <a:srgbClr val="00B0F0"/>
            </a:solidFill>
          </p:spPr>
          <p:txBody>
            <a:bodyPr wrap="square" rtlCol="0">
              <a:spAutoFit/>
            </a:bodyPr>
            <a:lstStyle/>
            <a:p>
              <a:r>
                <a:rPr lang="en-US" dirty="0" smtClean="0"/>
                <a:t>Zoom in button</a:t>
              </a:r>
              <a:endParaRPr lang="en-US" dirty="0"/>
            </a:p>
          </p:txBody>
        </p:sp>
        <p:cxnSp>
          <p:nvCxnSpPr>
            <p:cNvPr id="22" name="Straight Arrow Connector 21"/>
            <p:cNvCxnSpPr/>
            <p:nvPr/>
          </p:nvCxnSpPr>
          <p:spPr>
            <a:xfrm>
              <a:off x="26289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99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Scrolling</a:t>
            </a:r>
            <a:endParaRPr lang="en-US" dirty="0"/>
          </a:p>
        </p:txBody>
      </p:sp>
      <p:sp>
        <p:nvSpPr>
          <p:cNvPr id="6" name="Content Placeholder 5"/>
          <p:cNvSpPr>
            <a:spLocks noGrp="1"/>
          </p:cNvSpPr>
          <p:nvPr>
            <p:ph sz="half" idx="1"/>
          </p:nvPr>
        </p:nvSpPr>
        <p:spPr>
          <a:xfrm>
            <a:off x="304800" y="838200"/>
            <a:ext cx="8305800" cy="2819400"/>
          </a:xfrm>
        </p:spPr>
        <p:txBody>
          <a:bodyPr/>
          <a:lstStyle/>
          <a:p>
            <a:r>
              <a:rPr lang="en-US" dirty="0" smtClean="0"/>
              <a:t>To change which area of the workspace is visible in the program window, you can use the scroll bars.</a:t>
            </a:r>
          </a:p>
          <a:p>
            <a:r>
              <a:rPr lang="en-US" dirty="0" smtClean="0"/>
              <a:t>Scroll bars appear in Office program windows then the workspace is taller or wider than the window.</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Scrolling</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263864"/>
            <a:ext cx="7635970" cy="346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28600" y="3487182"/>
            <a:ext cx="1828800" cy="902732"/>
            <a:chOff x="1752600" y="5257800"/>
            <a:chExt cx="1828800" cy="902732"/>
          </a:xfrm>
        </p:grpSpPr>
        <p:sp>
          <p:nvSpPr>
            <p:cNvPr id="11" name="TextBox 10"/>
            <p:cNvSpPr txBox="1"/>
            <p:nvPr/>
          </p:nvSpPr>
          <p:spPr>
            <a:xfrm>
              <a:off x="1752600" y="5257800"/>
              <a:ext cx="1828800" cy="369332"/>
            </a:xfrm>
            <a:prstGeom prst="rect">
              <a:avLst/>
            </a:prstGeom>
            <a:solidFill>
              <a:srgbClr val="00B0F0"/>
            </a:solidFill>
          </p:spPr>
          <p:txBody>
            <a:bodyPr wrap="square" rtlCol="0">
              <a:spAutoFit/>
            </a:bodyPr>
            <a:lstStyle/>
            <a:p>
              <a:r>
                <a:rPr lang="en-US" dirty="0" smtClean="0"/>
                <a:t>Left scroll arrow</a:t>
              </a:r>
              <a:endParaRPr lang="en-US" dirty="0"/>
            </a:p>
          </p:txBody>
        </p:sp>
        <p:cxnSp>
          <p:nvCxnSpPr>
            <p:cNvPr id="12" name="Straight Arrow Connector 11"/>
            <p:cNvCxnSpPr/>
            <p:nvPr/>
          </p:nvCxnSpPr>
          <p:spPr>
            <a:xfrm>
              <a:off x="26289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667000" y="3210183"/>
            <a:ext cx="2209800" cy="1179731"/>
            <a:chOff x="1752600" y="4980801"/>
            <a:chExt cx="2209800" cy="1179731"/>
          </a:xfrm>
        </p:grpSpPr>
        <p:sp>
          <p:nvSpPr>
            <p:cNvPr id="14" name="TextBox 13"/>
            <p:cNvSpPr txBox="1"/>
            <p:nvPr/>
          </p:nvSpPr>
          <p:spPr>
            <a:xfrm>
              <a:off x="1752600" y="4980801"/>
              <a:ext cx="2209800" cy="646331"/>
            </a:xfrm>
            <a:prstGeom prst="rect">
              <a:avLst/>
            </a:prstGeom>
            <a:solidFill>
              <a:srgbClr val="00B0F0"/>
            </a:solidFill>
          </p:spPr>
          <p:txBody>
            <a:bodyPr wrap="square" rtlCol="0">
              <a:spAutoFit/>
            </a:bodyPr>
            <a:lstStyle/>
            <a:p>
              <a:r>
                <a:rPr lang="en-US" dirty="0" smtClean="0"/>
                <a:t>Scroll box in horizontal scroll bar</a:t>
              </a:r>
              <a:endParaRPr lang="en-US" dirty="0"/>
            </a:p>
          </p:txBody>
        </p:sp>
        <p:cxnSp>
          <p:nvCxnSpPr>
            <p:cNvPr id="15" name="Straight Arrow Connector 14"/>
            <p:cNvCxnSpPr/>
            <p:nvPr/>
          </p:nvCxnSpPr>
          <p:spPr>
            <a:xfrm>
              <a:off x="28575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010400" y="3487182"/>
            <a:ext cx="1981200" cy="902732"/>
            <a:chOff x="1600200" y="5257800"/>
            <a:chExt cx="1981200" cy="902732"/>
          </a:xfrm>
        </p:grpSpPr>
        <p:sp>
          <p:nvSpPr>
            <p:cNvPr id="17" name="TextBox 16"/>
            <p:cNvSpPr txBox="1"/>
            <p:nvPr/>
          </p:nvSpPr>
          <p:spPr>
            <a:xfrm>
              <a:off x="1600200" y="5257800"/>
              <a:ext cx="1981200" cy="369332"/>
            </a:xfrm>
            <a:prstGeom prst="rect">
              <a:avLst/>
            </a:prstGeom>
            <a:solidFill>
              <a:srgbClr val="00B0F0"/>
            </a:solidFill>
          </p:spPr>
          <p:txBody>
            <a:bodyPr wrap="square" rtlCol="0">
              <a:spAutoFit/>
            </a:bodyPr>
            <a:lstStyle/>
            <a:p>
              <a:r>
                <a:rPr lang="en-US" dirty="0" smtClean="0"/>
                <a:t>Right scroll arrow</a:t>
              </a:r>
              <a:endParaRPr lang="en-US" dirty="0"/>
            </a:p>
          </p:txBody>
        </p:sp>
        <p:cxnSp>
          <p:nvCxnSpPr>
            <p:cNvPr id="18" name="Straight Arrow Connector 17"/>
            <p:cNvCxnSpPr/>
            <p:nvPr/>
          </p:nvCxnSpPr>
          <p:spPr>
            <a:xfrm>
              <a:off x="2590800" y="56271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943600" y="1383268"/>
            <a:ext cx="2209800" cy="369332"/>
            <a:chOff x="1600200" y="5257800"/>
            <a:chExt cx="2209800" cy="369332"/>
          </a:xfrm>
        </p:grpSpPr>
        <p:sp>
          <p:nvSpPr>
            <p:cNvPr id="20" name="TextBox 19"/>
            <p:cNvSpPr txBox="1"/>
            <p:nvPr/>
          </p:nvSpPr>
          <p:spPr>
            <a:xfrm>
              <a:off x="1600200" y="5257800"/>
              <a:ext cx="1752600" cy="369332"/>
            </a:xfrm>
            <a:prstGeom prst="rect">
              <a:avLst/>
            </a:prstGeom>
            <a:solidFill>
              <a:srgbClr val="00B0F0"/>
            </a:solidFill>
          </p:spPr>
          <p:txBody>
            <a:bodyPr wrap="square" rtlCol="0">
              <a:spAutoFit/>
            </a:bodyPr>
            <a:lstStyle/>
            <a:p>
              <a:r>
                <a:rPr lang="en-US" dirty="0" smtClean="0"/>
                <a:t>Up scroll arrow</a:t>
              </a:r>
              <a:endParaRPr lang="en-US" dirty="0"/>
            </a:p>
          </p:txBody>
        </p:sp>
        <p:cxnSp>
          <p:nvCxnSpPr>
            <p:cNvPr id="21" name="Straight Arrow Connector 20"/>
            <p:cNvCxnSpPr/>
            <p:nvPr/>
          </p:nvCxnSpPr>
          <p:spPr>
            <a:xfrm>
              <a:off x="3352800" y="5442466"/>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764165" y="1524000"/>
            <a:ext cx="2408285" cy="646331"/>
            <a:chOff x="1752600" y="4980801"/>
            <a:chExt cx="2408285" cy="646331"/>
          </a:xfrm>
        </p:grpSpPr>
        <p:sp>
          <p:nvSpPr>
            <p:cNvPr id="23" name="TextBox 22"/>
            <p:cNvSpPr txBox="1"/>
            <p:nvPr/>
          </p:nvSpPr>
          <p:spPr>
            <a:xfrm>
              <a:off x="1752600" y="4980801"/>
              <a:ext cx="1951085" cy="646331"/>
            </a:xfrm>
            <a:prstGeom prst="rect">
              <a:avLst/>
            </a:prstGeom>
            <a:solidFill>
              <a:srgbClr val="00B0F0"/>
            </a:solidFill>
          </p:spPr>
          <p:txBody>
            <a:bodyPr wrap="square" rtlCol="0">
              <a:spAutoFit/>
            </a:bodyPr>
            <a:lstStyle/>
            <a:p>
              <a:r>
                <a:rPr lang="en-US" dirty="0" smtClean="0"/>
                <a:t>Scroll box in vertical scroll bar</a:t>
              </a:r>
              <a:endParaRPr lang="en-US" dirty="0"/>
            </a:p>
          </p:txBody>
        </p:sp>
        <p:cxnSp>
          <p:nvCxnSpPr>
            <p:cNvPr id="24" name="Straight Arrow Connector 23"/>
            <p:cNvCxnSpPr/>
            <p:nvPr/>
          </p:nvCxnSpPr>
          <p:spPr>
            <a:xfrm>
              <a:off x="3703685" y="5303966"/>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562601" y="3222883"/>
            <a:ext cx="2609849" cy="369332"/>
            <a:chOff x="1200151" y="5257800"/>
            <a:chExt cx="2609849" cy="369332"/>
          </a:xfrm>
        </p:grpSpPr>
        <p:sp>
          <p:nvSpPr>
            <p:cNvPr id="27" name="TextBox 26"/>
            <p:cNvSpPr txBox="1"/>
            <p:nvPr/>
          </p:nvSpPr>
          <p:spPr>
            <a:xfrm>
              <a:off x="1200151" y="5257800"/>
              <a:ext cx="2152650" cy="369332"/>
            </a:xfrm>
            <a:prstGeom prst="rect">
              <a:avLst/>
            </a:prstGeom>
            <a:solidFill>
              <a:srgbClr val="00B0F0"/>
            </a:solidFill>
          </p:spPr>
          <p:txBody>
            <a:bodyPr wrap="square" rtlCol="0">
              <a:spAutoFit/>
            </a:bodyPr>
            <a:lstStyle/>
            <a:p>
              <a:r>
                <a:rPr lang="en-US" dirty="0" smtClean="0"/>
                <a:t>Down scroll arrow</a:t>
              </a:r>
              <a:endParaRPr lang="en-US" dirty="0"/>
            </a:p>
          </p:txBody>
        </p:sp>
        <p:cxnSp>
          <p:nvCxnSpPr>
            <p:cNvPr id="28" name="Straight Arrow Connector 27"/>
            <p:cNvCxnSpPr/>
            <p:nvPr/>
          </p:nvCxnSpPr>
          <p:spPr>
            <a:xfrm>
              <a:off x="3352800" y="5442466"/>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09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76200"/>
            <a:ext cx="8229600" cy="609600"/>
          </a:xfrm>
        </p:spPr>
        <p:txBody>
          <a:bodyPr>
            <a:normAutofit fontScale="90000"/>
          </a:bodyPr>
          <a:lstStyle/>
          <a:p>
            <a:r>
              <a:rPr lang="en-US" dirty="0" smtClean="0"/>
              <a:t>Quick Access Tool Bar</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4250738"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word-2010.com/wp-content/uploads/2009/08/customise-quick-access-toolb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95475"/>
            <a:ext cx="3580289" cy="3886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57200" y="1446609"/>
            <a:ext cx="4191000" cy="2332851"/>
            <a:chOff x="457200" y="1446609"/>
            <a:chExt cx="4191000" cy="2332851"/>
          </a:xfrm>
        </p:grpSpPr>
        <p:sp>
          <p:nvSpPr>
            <p:cNvPr id="3" name="TextBox 2"/>
            <p:cNvSpPr txBox="1"/>
            <p:nvPr/>
          </p:nvSpPr>
          <p:spPr>
            <a:xfrm>
              <a:off x="457200" y="2209800"/>
              <a:ext cx="4191000" cy="1569660"/>
            </a:xfrm>
            <a:prstGeom prst="rect">
              <a:avLst/>
            </a:prstGeom>
            <a:noFill/>
          </p:spPr>
          <p:txBody>
            <a:bodyPr wrap="square" rtlCol="0">
              <a:spAutoFit/>
            </a:bodyPr>
            <a:lstStyle/>
            <a:p>
              <a:r>
                <a:rPr lang="en-US" sz="2400" dirty="0" smtClean="0"/>
                <a:t>When you click on the Customize Quick Access Tool bar down arrow the following list appears</a:t>
              </a:r>
              <a:endParaRPr lang="en-US" sz="2400" dirty="0"/>
            </a:p>
          </p:txBody>
        </p:sp>
        <p:cxnSp>
          <p:nvCxnSpPr>
            <p:cNvPr id="8" name="Straight Arrow Connector 7"/>
            <p:cNvCxnSpPr/>
            <p:nvPr/>
          </p:nvCxnSpPr>
          <p:spPr>
            <a:xfrm flipV="1">
              <a:off x="4267200" y="1446609"/>
              <a:ext cx="0" cy="8977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667000" y="914400"/>
            <a:ext cx="1371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77000" y="51816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53200" y="5410200"/>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55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52400"/>
            <a:ext cx="8229600" cy="609600"/>
          </a:xfrm>
        </p:spPr>
        <p:txBody>
          <a:bodyPr>
            <a:normAutofit fontScale="90000"/>
          </a:bodyPr>
          <a:lstStyle/>
          <a:p>
            <a:r>
              <a:rPr lang="en-US" dirty="0" smtClean="0"/>
              <a:t>Using the Ribbon</a:t>
            </a:r>
            <a:endParaRPr lang="en-US" dirty="0"/>
          </a:p>
        </p:txBody>
      </p:sp>
      <p:sp>
        <p:nvSpPr>
          <p:cNvPr id="8" name="Content Placeholder 7"/>
          <p:cNvSpPr>
            <a:spLocks noGrp="1"/>
          </p:cNvSpPr>
          <p:nvPr>
            <p:ph idx="1"/>
          </p:nvPr>
        </p:nvSpPr>
        <p:spPr>
          <a:xfrm>
            <a:off x="304800" y="762000"/>
            <a:ext cx="8229600" cy="3962400"/>
          </a:xfrm>
        </p:spPr>
        <p:txBody>
          <a:bodyPr numCol="2"/>
          <a:lstStyle/>
          <a:p>
            <a:r>
              <a:rPr lang="en-US" b="1" dirty="0" smtClean="0"/>
              <a:t>Topics Covered:</a:t>
            </a:r>
          </a:p>
          <a:p>
            <a:pPr lvl="1"/>
            <a:r>
              <a:rPr lang="en-US" dirty="0" smtClean="0"/>
              <a:t>Switching Tabs</a:t>
            </a:r>
          </a:p>
          <a:p>
            <a:pPr lvl="1"/>
            <a:r>
              <a:rPr lang="en-US" dirty="0" smtClean="0"/>
              <a:t>Using Buttons</a:t>
            </a:r>
          </a:p>
          <a:p>
            <a:pPr lvl="1"/>
            <a:r>
              <a:rPr lang="en-US" dirty="0" smtClean="0"/>
              <a:t>Using Galleries and Live Preview</a:t>
            </a:r>
          </a:p>
          <a:p>
            <a:pPr lvl="1"/>
            <a:r>
              <a:rPr lang="en-US" dirty="0"/>
              <a:t>Using Dialog </a:t>
            </a:r>
            <a:r>
              <a:rPr lang="en-US" dirty="0" smtClean="0"/>
              <a:t>Boxes</a:t>
            </a:r>
          </a:p>
          <a:p>
            <a:pPr lvl="1"/>
            <a:r>
              <a:rPr lang="en-US" dirty="0" smtClean="0"/>
              <a:t>Using Task Panes</a:t>
            </a:r>
          </a:p>
          <a:p>
            <a:pPr lvl="1"/>
            <a:r>
              <a:rPr lang="en-US" dirty="0" smtClean="0"/>
              <a:t>Displaying Contextual Tabs</a:t>
            </a:r>
          </a:p>
          <a:p>
            <a:pPr lvl="1"/>
            <a:r>
              <a:rPr lang="en-US" dirty="0" smtClean="0"/>
              <a:t>Using the Mini Tool Bar</a:t>
            </a:r>
          </a:p>
        </p:txBody>
      </p:sp>
      <p:sp>
        <p:nvSpPr>
          <p:cNvPr id="5" name="Footer Placeholder 4"/>
          <p:cNvSpPr>
            <a:spLocks noGrp="1"/>
          </p:cNvSpPr>
          <p:nvPr>
            <p:ph type="ftr" sz="quarter" idx="11"/>
          </p:nvPr>
        </p:nvSpPr>
        <p:spPr/>
        <p:txBody>
          <a:bodyPr/>
          <a:lstStyle/>
          <a:p>
            <a:r>
              <a:rPr lang="en-US" dirty="0" smtClean="0"/>
              <a:t>CMPTR Chapter 9: Introducing Microsoft Office 2010</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the Ribbon</a:t>
            </a:r>
            <a:endParaRPr lang="en-US" dirty="0"/>
          </a:p>
        </p:txBody>
      </p:sp>
      <p:sp>
        <p:nvSpPr>
          <p:cNvPr id="6" name="Content Placeholder 5"/>
          <p:cNvSpPr>
            <a:spLocks noGrp="1"/>
          </p:cNvSpPr>
          <p:nvPr>
            <p:ph sz="half" idx="1"/>
          </p:nvPr>
        </p:nvSpPr>
        <p:spPr>
          <a:xfrm>
            <a:off x="304800" y="838200"/>
            <a:ext cx="8305800" cy="3048000"/>
          </a:xfrm>
        </p:spPr>
        <p:txBody>
          <a:bodyPr/>
          <a:lstStyle/>
          <a:p>
            <a:r>
              <a:rPr lang="en-US" dirty="0" smtClean="0"/>
              <a:t>The Ribbon contains the buttons that you click to perform tasks.</a:t>
            </a:r>
          </a:p>
          <a:p>
            <a:r>
              <a:rPr lang="en-US" dirty="0" smtClean="0"/>
              <a:t>The </a:t>
            </a:r>
            <a:r>
              <a:rPr lang="en-US" dirty="0"/>
              <a:t>Ribbon is organized </a:t>
            </a:r>
            <a:r>
              <a:rPr lang="en-US" dirty="0" smtClean="0"/>
              <a:t>into tabs</a:t>
            </a:r>
            <a:r>
              <a:rPr lang="en-US" dirty="0"/>
              <a:t>. Each tab has buttons related to particular </a:t>
            </a:r>
            <a:r>
              <a:rPr lang="en-US" dirty="0" smtClean="0"/>
              <a:t>activities. </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2884166"/>
            <a:ext cx="8921750" cy="13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32144"/>
            <a:ext cx="8839200" cy="130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the Ribbon</a:t>
            </a:r>
            <a:endParaRPr lang="en-US" dirty="0"/>
          </a:p>
        </p:txBody>
      </p:sp>
      <p:sp>
        <p:nvSpPr>
          <p:cNvPr id="6" name="Content Placeholder 5"/>
          <p:cNvSpPr>
            <a:spLocks noGrp="1"/>
          </p:cNvSpPr>
          <p:nvPr>
            <p:ph sz="half" idx="1"/>
          </p:nvPr>
        </p:nvSpPr>
        <p:spPr>
          <a:xfrm>
            <a:off x="304800" y="838200"/>
            <a:ext cx="8305800" cy="1905000"/>
          </a:xfrm>
        </p:spPr>
        <p:txBody>
          <a:bodyPr/>
          <a:lstStyle/>
          <a:p>
            <a:r>
              <a:rPr lang="en-US" b="1" dirty="0" smtClean="0"/>
              <a:t>Backstage view </a:t>
            </a:r>
            <a:r>
              <a:rPr lang="en-US" dirty="0" smtClean="0"/>
              <a:t>provides access to file-level features</a:t>
            </a:r>
          </a:p>
          <a:p>
            <a:r>
              <a:rPr lang="en-US" dirty="0" smtClean="0"/>
              <a:t>In Backstage view, the left pane is called the navigation bar and contains commands and tabs.</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16</a:t>
            </a:fld>
            <a:endParaRPr lang="en-US"/>
          </a:p>
        </p:txBody>
      </p:sp>
    </p:spTree>
    <p:extLst>
      <p:ext uri="{BB962C8B-B14F-4D97-AF65-F5344CB8AC3E}">
        <p14:creationId xmlns:p14="http://schemas.microsoft.com/office/powerpoint/2010/main" val="426116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the Ribbon</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15400" cy="361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8125" y="4785151"/>
            <a:ext cx="8686800" cy="2308324"/>
          </a:xfrm>
          <a:prstGeom prst="rect">
            <a:avLst/>
          </a:prstGeom>
          <a:noFill/>
        </p:spPr>
        <p:txBody>
          <a:bodyPr wrap="square" rtlCol="0">
            <a:spAutoFit/>
          </a:bodyPr>
          <a:lstStyle/>
          <a:p>
            <a:r>
              <a:rPr lang="en-US" sz="2400" dirty="0" smtClean="0"/>
              <a:t>When you first click on file tab it will open with the Recent selected. </a:t>
            </a:r>
          </a:p>
          <a:p>
            <a:r>
              <a:rPr lang="en-US" sz="2400" dirty="0" smtClean="0"/>
              <a:t>Print – shows printer settings</a:t>
            </a:r>
          </a:p>
          <a:p>
            <a:r>
              <a:rPr lang="en-US" sz="2400" dirty="0" smtClean="0"/>
              <a:t>Save and send – displays options for sending created documents</a:t>
            </a:r>
          </a:p>
          <a:p>
            <a:endParaRPr lang="en-US" sz="2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1"/>
            <a:ext cx="8915399" cy="3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9" y="1074506"/>
            <a:ext cx="8938911" cy="362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Buttons</a:t>
            </a:r>
            <a:endParaRPr lang="en-US" dirty="0"/>
          </a:p>
        </p:txBody>
      </p:sp>
      <p:sp>
        <p:nvSpPr>
          <p:cNvPr id="6" name="Content Placeholder 5"/>
          <p:cNvSpPr>
            <a:spLocks noGrp="1"/>
          </p:cNvSpPr>
          <p:nvPr>
            <p:ph sz="half" idx="1"/>
          </p:nvPr>
        </p:nvSpPr>
        <p:spPr>
          <a:xfrm>
            <a:off x="304800" y="838200"/>
            <a:ext cx="8229600" cy="1371600"/>
          </a:xfrm>
        </p:spPr>
        <p:txBody>
          <a:bodyPr/>
          <a:lstStyle/>
          <a:p>
            <a:r>
              <a:rPr lang="en-US" dirty="0" smtClean="0"/>
              <a:t>Some buttons are </a:t>
            </a:r>
            <a:r>
              <a:rPr lang="en-US" b="1" dirty="0" smtClean="0"/>
              <a:t>toggle buttons</a:t>
            </a:r>
            <a:r>
              <a:rPr lang="en-US" dirty="0" smtClean="0"/>
              <a:t>: one click turns the feature on and the next click turns the feature off.</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 y="2362200"/>
            <a:ext cx="8646795" cy="350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 y="2362200"/>
            <a:ext cx="8646795" cy="350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Buttons</a:t>
            </a:r>
            <a:endParaRPr lang="en-US" dirty="0"/>
          </a:p>
        </p:txBody>
      </p:sp>
      <p:sp>
        <p:nvSpPr>
          <p:cNvPr id="6" name="Content Placeholder 5"/>
          <p:cNvSpPr>
            <a:spLocks noGrp="1"/>
          </p:cNvSpPr>
          <p:nvPr>
            <p:ph sz="half" idx="1"/>
          </p:nvPr>
        </p:nvSpPr>
        <p:spPr>
          <a:xfrm>
            <a:off x="304800" y="838200"/>
            <a:ext cx="8229600" cy="1828800"/>
          </a:xfrm>
        </p:spPr>
        <p:txBody>
          <a:bodyPr/>
          <a:lstStyle/>
          <a:p>
            <a:pPr>
              <a:spcBef>
                <a:spcPts val="0"/>
              </a:spcBef>
            </a:pPr>
            <a:r>
              <a:rPr lang="en-US" dirty="0" smtClean="0"/>
              <a:t>Some buttons have two parts: a button 	that executes the default command, and an arrow that opens a menu of all the commands or options available for that command.</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19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8646795" cy="350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2905125"/>
            <a:ext cx="3434013"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40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normAutofit fontScale="90000"/>
          </a:bodyPr>
          <a:lstStyle/>
          <a:p>
            <a:r>
              <a:rPr lang="en-US" dirty="0" smtClean="0"/>
              <a:t>Learning Objectives</a:t>
            </a:r>
            <a:endParaRPr lang="en-US" dirty="0"/>
          </a:p>
        </p:txBody>
      </p:sp>
      <p:sp>
        <p:nvSpPr>
          <p:cNvPr id="8" name="Content Placeholder 7"/>
          <p:cNvSpPr>
            <a:spLocks noGrp="1"/>
          </p:cNvSpPr>
          <p:nvPr>
            <p:ph idx="1"/>
          </p:nvPr>
        </p:nvSpPr>
        <p:spPr>
          <a:xfrm>
            <a:off x="228600" y="838200"/>
            <a:ext cx="8229600" cy="4876800"/>
          </a:xfrm>
        </p:spPr>
        <p:txBody>
          <a:bodyPr/>
          <a:lstStyle/>
          <a:p>
            <a:r>
              <a:rPr lang="en-US" dirty="0" smtClean="0"/>
              <a:t>Start Office programs and explore common elements</a:t>
            </a:r>
          </a:p>
          <a:p>
            <a:r>
              <a:rPr lang="en-US" dirty="0" smtClean="0"/>
              <a:t>Use the Ribbon</a:t>
            </a:r>
          </a:p>
          <a:p>
            <a:r>
              <a:rPr lang="en-US" dirty="0" smtClean="0"/>
              <a:t>Work with files</a:t>
            </a:r>
          </a:p>
          <a:p>
            <a:r>
              <a:rPr lang="en-US" dirty="0" smtClean="0"/>
              <a:t>Use the Clipboard</a:t>
            </a:r>
          </a:p>
          <a:p>
            <a:r>
              <a:rPr lang="en-US" dirty="0" smtClean="0"/>
              <a:t>Get Help</a:t>
            </a:r>
          </a:p>
          <a:p>
            <a:r>
              <a:rPr lang="en-US" dirty="0" smtClean="0"/>
              <a:t>Exit Office programs</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CMPTR Chapter 9: Introducing Microsoft Office 2010</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Galleries and Live Preview</a:t>
            </a:r>
            <a:endParaRPr lang="en-US" dirty="0"/>
          </a:p>
        </p:txBody>
      </p:sp>
      <p:sp>
        <p:nvSpPr>
          <p:cNvPr id="6" name="Content Placeholder 5"/>
          <p:cNvSpPr>
            <a:spLocks noGrp="1"/>
          </p:cNvSpPr>
          <p:nvPr>
            <p:ph sz="half" idx="1"/>
          </p:nvPr>
        </p:nvSpPr>
        <p:spPr>
          <a:xfrm>
            <a:off x="304800" y="838200"/>
            <a:ext cx="8229600" cy="2895600"/>
          </a:xfrm>
        </p:spPr>
        <p:txBody>
          <a:bodyPr/>
          <a:lstStyle/>
          <a:p>
            <a:r>
              <a:rPr lang="en-US" dirty="0" smtClean="0"/>
              <a:t>A </a:t>
            </a:r>
            <a:r>
              <a:rPr lang="en-US" b="1" dirty="0" smtClean="0"/>
              <a:t>gallery </a:t>
            </a:r>
            <a:r>
              <a:rPr lang="en-US" dirty="0" smtClean="0"/>
              <a:t>is a menu or grid that shows visual representations of the options available for a button.</a:t>
            </a:r>
          </a:p>
          <a:p>
            <a:r>
              <a:rPr lang="en-US" dirty="0" smtClean="0"/>
              <a:t>When you point to an option in a gallery, </a:t>
            </a:r>
            <a:r>
              <a:rPr lang="en-US" b="1" dirty="0" smtClean="0"/>
              <a:t>Live Preview </a:t>
            </a:r>
            <a:r>
              <a:rPr lang="en-US" dirty="0" smtClean="0"/>
              <a:t>shows the results that would occur in your file if you clicked that option. </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21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9"/>
          <p:cNvSpPr>
            <a:spLocks noGrp="1"/>
          </p:cNvSpPr>
          <p:nvPr>
            <p:ph type="title"/>
          </p:nvPr>
        </p:nvSpPr>
        <p:spPr>
          <a:xfrm>
            <a:off x="228600" y="152400"/>
            <a:ext cx="8229600" cy="609600"/>
          </a:xfrm>
        </p:spPr>
        <p:txBody>
          <a:bodyPr>
            <a:normAutofit fontScale="90000"/>
          </a:bodyPr>
          <a:lstStyle/>
          <a:p>
            <a:r>
              <a:rPr lang="en-US" dirty="0" smtClean="0"/>
              <a:t>Using Galleries and Live Preview</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2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229600" cy="609600"/>
          </a:xfrm>
        </p:spPr>
        <p:txBody>
          <a:bodyPr>
            <a:normAutofit fontScale="90000"/>
          </a:bodyPr>
          <a:lstStyle/>
          <a:p>
            <a:r>
              <a:rPr lang="en-US" dirty="0" smtClean="0"/>
              <a:t>Using Dialog Boxes</a:t>
            </a:r>
            <a:endParaRPr lang="en-US" dirty="0"/>
          </a:p>
        </p:txBody>
      </p:sp>
      <p:sp>
        <p:nvSpPr>
          <p:cNvPr id="6" name="Content Placeholder 5"/>
          <p:cNvSpPr>
            <a:spLocks noGrp="1"/>
          </p:cNvSpPr>
          <p:nvPr>
            <p:ph sz="half" idx="1"/>
          </p:nvPr>
        </p:nvSpPr>
        <p:spPr>
          <a:xfrm>
            <a:off x="304800" y="914400"/>
            <a:ext cx="8305800" cy="4800600"/>
          </a:xfrm>
        </p:spPr>
        <p:txBody>
          <a:bodyPr/>
          <a:lstStyle/>
          <a:p>
            <a:r>
              <a:rPr lang="en-US" dirty="0" smtClean="0"/>
              <a:t>A </a:t>
            </a:r>
            <a:r>
              <a:rPr lang="en-US" b="1" dirty="0" smtClean="0"/>
              <a:t>dialog box </a:t>
            </a:r>
            <a:r>
              <a:rPr lang="en-US" dirty="0" smtClean="0"/>
              <a:t>is a window that opens on top of the program window in which you enter or choose settings for performing a task. </a:t>
            </a:r>
          </a:p>
          <a:p>
            <a:r>
              <a:rPr lang="en-US" dirty="0"/>
              <a:t>Many of the groups on the Ribbon tabs have a small </a:t>
            </a:r>
            <a:r>
              <a:rPr lang="en-US" dirty="0" smtClean="0"/>
              <a:t>button </a:t>
            </a:r>
            <a:r>
              <a:rPr lang="en-US" dirty="0"/>
              <a:t>in their right corners. This is a Dialog Box </a:t>
            </a:r>
            <a:r>
              <a:rPr lang="en-US" dirty="0" smtClean="0"/>
              <a:t>Launcher</a:t>
            </a:r>
          </a:p>
          <a:p>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22</a:t>
            </a:fld>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76600"/>
            <a:ext cx="78867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229600" cy="609600"/>
          </a:xfrm>
        </p:spPr>
        <p:txBody>
          <a:bodyPr>
            <a:normAutofit fontScale="90000"/>
          </a:bodyPr>
          <a:lstStyle/>
          <a:p>
            <a:r>
              <a:rPr lang="en-US" dirty="0" smtClean="0"/>
              <a:t>Using Dialog Boxes</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287" y="914400"/>
            <a:ext cx="34766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7162800" cy="539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5000" y="1768475"/>
            <a:ext cx="54292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1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Using Task Panes</a:t>
            </a:r>
            <a:endParaRPr lang="en-US" dirty="0"/>
          </a:p>
        </p:txBody>
      </p:sp>
      <p:sp>
        <p:nvSpPr>
          <p:cNvPr id="6" name="Content Placeholder 5"/>
          <p:cNvSpPr>
            <a:spLocks noGrp="1"/>
          </p:cNvSpPr>
          <p:nvPr>
            <p:ph sz="half" idx="1"/>
          </p:nvPr>
        </p:nvSpPr>
        <p:spPr>
          <a:xfrm>
            <a:off x="304800" y="838200"/>
            <a:ext cx="8382000" cy="1371600"/>
          </a:xfrm>
        </p:spPr>
        <p:txBody>
          <a:bodyPr/>
          <a:lstStyle/>
          <a:p>
            <a:r>
              <a:rPr lang="en-US" dirty="0" smtClean="0"/>
              <a:t>A </a:t>
            </a:r>
            <a:r>
              <a:rPr lang="en-US" b="1" dirty="0" smtClean="0"/>
              <a:t>task pane </a:t>
            </a:r>
            <a:r>
              <a:rPr lang="en-US" dirty="0" smtClean="0"/>
              <a:t>is a narrow window that appears to the left or right of the document window to help you navigate through a complex task or feature. </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24</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1"/>
            <a:ext cx="4562474" cy="127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66966"/>
            <a:ext cx="2069774" cy="391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229600" cy="609600"/>
          </a:xfrm>
        </p:spPr>
        <p:txBody>
          <a:bodyPr>
            <a:normAutofit fontScale="90000"/>
          </a:bodyPr>
          <a:lstStyle/>
          <a:p>
            <a:r>
              <a:rPr lang="en-US" dirty="0" smtClean="0"/>
              <a:t>Displaying Contextual Tabs</a:t>
            </a:r>
            <a:endParaRPr lang="en-US" dirty="0"/>
          </a:p>
        </p:txBody>
      </p:sp>
      <p:sp>
        <p:nvSpPr>
          <p:cNvPr id="6" name="Content Placeholder 5"/>
          <p:cNvSpPr>
            <a:spLocks noGrp="1"/>
          </p:cNvSpPr>
          <p:nvPr>
            <p:ph sz="half" idx="1"/>
          </p:nvPr>
        </p:nvSpPr>
        <p:spPr>
          <a:xfrm>
            <a:off x="304800" y="914400"/>
            <a:ext cx="8229600" cy="4800600"/>
          </a:xfrm>
        </p:spPr>
        <p:txBody>
          <a:bodyPr/>
          <a:lstStyle/>
          <a:p>
            <a:r>
              <a:rPr lang="en-US" dirty="0" smtClean="0"/>
              <a:t>A </a:t>
            </a:r>
            <a:r>
              <a:rPr lang="en-US" b="1" dirty="0" smtClean="0"/>
              <a:t>contextual tab </a:t>
            </a:r>
            <a:r>
              <a:rPr lang="en-US" dirty="0" smtClean="0"/>
              <a:t>is a tab on the Ribbon that contains commands related to a specific type of object or activity.</a:t>
            </a:r>
          </a:p>
          <a:p>
            <a:r>
              <a:rPr lang="en-US" dirty="0" smtClean="0"/>
              <a:t>An </a:t>
            </a:r>
            <a:r>
              <a:rPr lang="en-US" b="1" dirty="0" smtClean="0"/>
              <a:t>object </a:t>
            </a:r>
            <a:r>
              <a:rPr lang="en-US" dirty="0" smtClean="0"/>
              <a:t>is anything in a document that can be manipulated as a whole, such as a table, a picture, a shape, a chart, or an equation. </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0"/>
            <a:ext cx="8229600" cy="609600"/>
          </a:xfrm>
        </p:spPr>
        <p:txBody>
          <a:bodyPr>
            <a:normAutofit fontScale="90000"/>
          </a:bodyPr>
          <a:lstStyle/>
          <a:p>
            <a:r>
              <a:rPr lang="en-US" dirty="0" smtClean="0"/>
              <a:t>Displaying Contextual Tabs</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26</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352550"/>
            <a:ext cx="83121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339850"/>
            <a:ext cx="83121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352550"/>
            <a:ext cx="83121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914400"/>
            <a:ext cx="4495800" cy="5638800"/>
          </a:xfrm>
        </p:spPr>
        <p:txBody>
          <a:bodyPr>
            <a:normAutofit/>
          </a:bodyPr>
          <a:lstStyle/>
          <a:p>
            <a:r>
              <a:rPr lang="en-US" dirty="0" smtClean="0"/>
              <a:t>The </a:t>
            </a:r>
            <a:r>
              <a:rPr lang="en-US" b="1" dirty="0" smtClean="0"/>
              <a:t>Mini toolbar</a:t>
            </a:r>
            <a:r>
              <a:rPr lang="en-US" dirty="0" smtClean="0"/>
              <a:t> contains buttons for the most commonly used formatting commands, such as font, font size, styles, color, alignment, and indents.</a:t>
            </a:r>
          </a:p>
          <a:p>
            <a:r>
              <a:rPr lang="en-US" dirty="0" smtClean="0"/>
              <a:t>To access mini toolbars select the text</a:t>
            </a:r>
          </a:p>
          <a:p>
            <a:r>
              <a:rPr lang="en-US" dirty="0" smtClean="0"/>
              <a:t>Point to the mini toolbar</a:t>
            </a:r>
          </a:p>
          <a:p>
            <a:r>
              <a:rPr lang="en-US" dirty="0" smtClean="0"/>
              <a:t>Select the formatting command. </a:t>
            </a:r>
          </a:p>
          <a:p>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27</a:t>
            </a:fld>
            <a:endParaRPr lang="en-US"/>
          </a:p>
        </p:txBody>
      </p:sp>
      <p:sp>
        <p:nvSpPr>
          <p:cNvPr id="9"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Mini Toolbar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191000" cy="14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358832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956" y="4800600"/>
            <a:ext cx="3565136" cy="13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61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fade">
                                      <p:cBhvr>
                                        <p:cTn id="15" dur="500"/>
                                        <p:tgtEl>
                                          <p:spTgt spid="112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269"/>
                                        </p:tgtEl>
                                        <p:attrNameLst>
                                          <p:attrName>style.visibility</p:attrName>
                                        </p:attrNameLst>
                                      </p:cBhvr>
                                      <p:to>
                                        <p:strVal val="visible"/>
                                      </p:to>
                                    </p:set>
                                    <p:animEffect transition="in" filter="fade">
                                      <p:cBhvr>
                                        <p:cTn id="23" dur="500"/>
                                        <p:tgtEl>
                                          <p:spTgt spid="112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271"/>
                                        </p:tgtEl>
                                        <p:attrNameLst>
                                          <p:attrName>style.visibility</p:attrName>
                                        </p:attrNameLst>
                                      </p:cBhvr>
                                      <p:to>
                                        <p:strVal val="visible"/>
                                      </p:to>
                                    </p:set>
                                    <p:animEffect transition="in" filter="fade">
                                      <p:cBhvr>
                                        <p:cTn id="3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914400"/>
            <a:ext cx="8229600" cy="4876800"/>
          </a:xfrm>
        </p:spPr>
        <p:txBody>
          <a:bodyPr/>
          <a:lstStyle/>
          <a:p>
            <a:r>
              <a:rPr lang="en-US" b="1" dirty="0" smtClean="0"/>
              <a:t>Topics Covered:</a:t>
            </a:r>
          </a:p>
          <a:p>
            <a:pPr lvl="1"/>
            <a:r>
              <a:rPr lang="en-US" dirty="0" smtClean="0"/>
              <a:t>Saving a File</a:t>
            </a:r>
          </a:p>
          <a:p>
            <a:pPr lvl="1"/>
            <a:r>
              <a:rPr lang="en-US" dirty="0" smtClean="0"/>
              <a:t>Closing a File</a:t>
            </a:r>
          </a:p>
          <a:p>
            <a:pPr lvl="1"/>
            <a:r>
              <a:rPr lang="en-US" dirty="0" smtClean="0"/>
              <a:t>Opening a File</a:t>
            </a:r>
            <a:endParaRPr lang="en-US" dirty="0"/>
          </a:p>
        </p:txBody>
      </p:sp>
      <p:sp>
        <p:nvSpPr>
          <p:cNvPr id="5" name="Footer Placeholder 4"/>
          <p:cNvSpPr>
            <a:spLocks noGrp="1"/>
          </p:cNvSpPr>
          <p:nvPr>
            <p:ph type="ftr" sz="quarter" idx="11"/>
          </p:nvPr>
        </p:nvSpPr>
        <p:spPr/>
        <p:txBody>
          <a:bodyPr/>
          <a:lstStyle/>
          <a:p>
            <a:r>
              <a:rPr lang="en-US" dirty="0" smtClean="0"/>
              <a:t>CMPTR Chapter 9: Introducing Microsoft Office 2010</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28</a:t>
            </a:fld>
            <a:endParaRPr lang="en-US"/>
          </a:p>
        </p:txBody>
      </p:sp>
      <p:sp>
        <p:nvSpPr>
          <p:cNvPr id="9"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Working with Files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914400"/>
            <a:ext cx="8229600" cy="4800600"/>
          </a:xfrm>
        </p:spPr>
        <p:txBody>
          <a:bodyPr>
            <a:normAutofit lnSpcReduction="10000"/>
          </a:bodyPr>
          <a:lstStyle/>
          <a:p>
            <a:r>
              <a:rPr lang="en-US" dirty="0" smtClean="0"/>
              <a:t>The most common tasks you perform in any Office program are to create, open, save, and close files.</a:t>
            </a:r>
          </a:p>
          <a:p>
            <a:r>
              <a:rPr lang="en-US" dirty="0" smtClean="0"/>
              <a:t>The first time you save a file, you need to name it.</a:t>
            </a:r>
          </a:p>
          <a:p>
            <a:r>
              <a:rPr lang="en-US" dirty="0" smtClean="0"/>
              <a:t>This file name includes a title you specify and a file extension assigned by Office to indicate </a:t>
            </a:r>
            <a:r>
              <a:rPr lang="en-US" b="1" dirty="0" smtClean="0"/>
              <a:t>the file type</a:t>
            </a:r>
            <a:r>
              <a:rPr lang="en-US" dirty="0" smtClean="0"/>
              <a:t>.</a:t>
            </a:r>
          </a:p>
          <a:p>
            <a:r>
              <a:rPr lang="en-US" dirty="0" smtClean="0"/>
              <a:t>Each file name ends with a </a:t>
            </a:r>
            <a:r>
              <a:rPr lang="en-US" b="1" dirty="0" smtClean="0"/>
              <a:t>file extension</a:t>
            </a:r>
            <a:r>
              <a:rPr lang="en-US" dirty="0" smtClean="0"/>
              <a:t>, which is a period followed by several characters that Office adds to your descriptive title to identify the program in which that file was created. </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29</a:t>
            </a:fld>
            <a:endParaRPr lang="en-US"/>
          </a:p>
        </p:txBody>
      </p:sp>
      <p:sp>
        <p:nvSpPr>
          <p:cNvPr id="8"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Saving a Files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normAutofit fontScale="90000"/>
          </a:bodyPr>
          <a:lstStyle/>
          <a:p>
            <a:r>
              <a:rPr lang="en-US" dirty="0" smtClean="0"/>
              <a:t>Microsoft Office</a:t>
            </a:r>
            <a:endParaRPr lang="en-US" dirty="0"/>
          </a:p>
        </p:txBody>
      </p:sp>
      <p:sp>
        <p:nvSpPr>
          <p:cNvPr id="8" name="Content Placeholder 7"/>
          <p:cNvSpPr>
            <a:spLocks noGrp="1"/>
          </p:cNvSpPr>
          <p:nvPr>
            <p:ph idx="1"/>
          </p:nvPr>
        </p:nvSpPr>
        <p:spPr>
          <a:xfrm>
            <a:off x="228600" y="838200"/>
            <a:ext cx="8229600" cy="4876800"/>
          </a:xfrm>
        </p:spPr>
        <p:txBody>
          <a:bodyPr/>
          <a:lstStyle/>
          <a:p>
            <a:r>
              <a:rPr lang="en-US" dirty="0"/>
              <a:t> </a:t>
            </a:r>
            <a:r>
              <a:rPr lang="en-US" dirty="0" smtClean="0"/>
              <a:t>A </a:t>
            </a:r>
            <a:r>
              <a:rPr lang="en-US" dirty="0"/>
              <a:t>collection of Microsoft programs. </a:t>
            </a:r>
          </a:p>
          <a:p>
            <a:r>
              <a:rPr lang="en-US" dirty="0"/>
              <a:t>The most commonly used programs include Word, Excel, Access, and </a:t>
            </a:r>
            <a:r>
              <a:rPr lang="en-US" dirty="0" smtClean="0"/>
              <a:t>PowerPoint.</a:t>
            </a:r>
          </a:p>
          <a:p>
            <a:r>
              <a:rPr lang="en-US" dirty="0" smtClean="0"/>
              <a:t>Office </a:t>
            </a:r>
            <a:r>
              <a:rPr lang="en-US" dirty="0"/>
              <a:t>is available in many suites, each of which contains a </a:t>
            </a:r>
            <a:r>
              <a:rPr lang="en-US" dirty="0" smtClean="0"/>
              <a:t>different </a:t>
            </a:r>
            <a:r>
              <a:rPr lang="en-US" dirty="0"/>
              <a:t>combination of these programs</a:t>
            </a:r>
            <a:r>
              <a:rPr lang="en-US" dirty="0" smtClean="0"/>
              <a:t>.</a:t>
            </a:r>
          </a:p>
          <a:p>
            <a:pPr lvl="1"/>
            <a:r>
              <a:rPr lang="en-US" dirty="0" smtClean="0"/>
              <a:t>Office Home and Student</a:t>
            </a:r>
          </a:p>
          <a:p>
            <a:pPr lvl="1"/>
            <a:r>
              <a:rPr lang="en-US" dirty="0" smtClean="0"/>
              <a:t>Office Home and Business</a:t>
            </a:r>
          </a:p>
          <a:p>
            <a:pPr lvl="1"/>
            <a:r>
              <a:rPr lang="en-US" dirty="0" smtClean="0"/>
              <a:t>Office Professional</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CMPTR Chapter 9: Introducing Microsoft Office 2010</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3</a:t>
            </a:fld>
            <a:endParaRPr lang="en-US"/>
          </a:p>
        </p:txBody>
      </p:sp>
    </p:spTree>
    <p:extLst>
      <p:ext uri="{BB962C8B-B14F-4D97-AF65-F5344CB8AC3E}">
        <p14:creationId xmlns:p14="http://schemas.microsoft.com/office/powerpoint/2010/main" val="106785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30</a:t>
            </a:fld>
            <a:endParaRPr lang="en-US"/>
          </a:p>
        </p:txBody>
      </p:sp>
      <p:sp>
        <p:nvSpPr>
          <p:cNvPr id="8"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Saving a Files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8850"/>
            <a:ext cx="7162800"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419600" y="1571625"/>
            <a:ext cx="3200400" cy="1981200"/>
            <a:chOff x="4419600" y="1447800"/>
            <a:chExt cx="3200400" cy="1981200"/>
          </a:xfrm>
        </p:grpSpPr>
        <p:grpSp>
          <p:nvGrpSpPr>
            <p:cNvPr id="9" name="Group 8"/>
            <p:cNvGrpSpPr/>
            <p:nvPr/>
          </p:nvGrpSpPr>
          <p:grpSpPr>
            <a:xfrm>
              <a:off x="4419600" y="2228671"/>
              <a:ext cx="3200400" cy="1200329"/>
              <a:chOff x="1600200" y="4819471"/>
              <a:chExt cx="3200400" cy="1200329"/>
            </a:xfrm>
          </p:grpSpPr>
          <p:sp>
            <p:nvSpPr>
              <p:cNvPr id="10" name="TextBox 9"/>
              <p:cNvSpPr txBox="1"/>
              <p:nvPr/>
            </p:nvSpPr>
            <p:spPr>
              <a:xfrm>
                <a:off x="2057400" y="4819471"/>
                <a:ext cx="2743200" cy="1200329"/>
              </a:xfrm>
              <a:prstGeom prst="rect">
                <a:avLst/>
              </a:prstGeom>
              <a:solidFill>
                <a:srgbClr val="00B0F0"/>
              </a:solidFill>
            </p:spPr>
            <p:txBody>
              <a:bodyPr wrap="square" rtlCol="0">
                <a:spAutoFit/>
              </a:bodyPr>
              <a:lstStyle/>
              <a:p>
                <a:r>
                  <a:rPr lang="en-US" dirty="0" smtClean="0"/>
                  <a:t>List of Folders and files in the selected folder (in this case the My Documents folder)</a:t>
                </a:r>
                <a:endParaRPr lang="en-US" dirty="0"/>
              </a:p>
            </p:txBody>
          </p:sp>
          <p:cxnSp>
            <p:nvCxnSpPr>
              <p:cNvPr id="11" name="Straight Arrow Connector 10"/>
              <p:cNvCxnSpPr>
                <a:stCxn id="10" idx="1"/>
              </p:cNvCxnSpPr>
              <p:nvPr/>
            </p:nvCxnSpPr>
            <p:spPr>
              <a:xfrm flipH="1">
                <a:off x="1600200" y="5419636"/>
                <a:ext cx="457200" cy="2666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flipH="1" flipV="1">
              <a:off x="4419600" y="1447800"/>
              <a:ext cx="504826" cy="800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676400" y="4044871"/>
            <a:ext cx="2374900" cy="873046"/>
            <a:chOff x="1752600" y="5257800"/>
            <a:chExt cx="2374900" cy="873046"/>
          </a:xfrm>
        </p:grpSpPr>
        <p:sp>
          <p:nvSpPr>
            <p:cNvPr id="19" name="TextBox 18"/>
            <p:cNvSpPr txBox="1"/>
            <p:nvPr/>
          </p:nvSpPr>
          <p:spPr>
            <a:xfrm>
              <a:off x="1752600" y="5257800"/>
              <a:ext cx="2374900" cy="369332"/>
            </a:xfrm>
            <a:prstGeom prst="rect">
              <a:avLst/>
            </a:prstGeom>
            <a:solidFill>
              <a:srgbClr val="00B0F0"/>
            </a:solidFill>
          </p:spPr>
          <p:txBody>
            <a:bodyPr wrap="square" rtlCol="0">
              <a:spAutoFit/>
            </a:bodyPr>
            <a:lstStyle/>
            <a:p>
              <a:r>
                <a:rPr lang="en-US" dirty="0" smtClean="0"/>
                <a:t>Descriptive file name</a:t>
              </a:r>
              <a:endParaRPr lang="en-US" dirty="0"/>
            </a:p>
          </p:txBody>
        </p:sp>
        <p:cxnSp>
          <p:nvCxnSpPr>
            <p:cNvPr id="20" name="Straight Arrow Connector 19"/>
            <p:cNvCxnSpPr/>
            <p:nvPr/>
          </p:nvCxnSpPr>
          <p:spPr>
            <a:xfrm>
              <a:off x="2940050" y="5597446"/>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657600" y="4917917"/>
            <a:ext cx="2743200" cy="1477328"/>
          </a:xfrm>
          <a:prstGeom prst="rect">
            <a:avLst/>
          </a:prstGeom>
          <a:solidFill>
            <a:srgbClr val="00B0F0"/>
          </a:solidFill>
        </p:spPr>
        <p:txBody>
          <a:bodyPr wrap="square" rtlCol="0">
            <a:spAutoFit/>
          </a:bodyPr>
          <a:lstStyle/>
          <a:p>
            <a:r>
              <a:rPr lang="en-US" dirty="0" smtClean="0"/>
              <a:t>If your computer is configured to file extensions ( in this case .</a:t>
            </a:r>
            <a:r>
              <a:rPr lang="en-US" dirty="0" err="1" smtClean="0"/>
              <a:t>docx</a:t>
            </a:r>
            <a:r>
              <a:rPr lang="en-US" dirty="0" smtClean="0"/>
              <a:t> it will appear after the name.</a:t>
            </a:r>
            <a:endParaRPr lang="en-US" dirty="0"/>
          </a:p>
        </p:txBody>
      </p:sp>
    </p:spTree>
    <p:extLst>
      <p:ext uri="{BB962C8B-B14F-4D97-AF65-F5344CB8AC3E}">
        <p14:creationId xmlns:p14="http://schemas.microsoft.com/office/powerpoint/2010/main" val="157485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914400"/>
            <a:ext cx="8534400" cy="4718304"/>
          </a:xfrm>
        </p:spPr>
        <p:txBody>
          <a:bodyPr/>
          <a:lstStyle/>
          <a:p>
            <a:r>
              <a:rPr lang="en-US" dirty="0" smtClean="0"/>
              <a:t>Although you can keep multiple files open at one time, you should close any file you are no longer working on to conserve system resources as well as to ensure that you don’t inadvertently make changes to the file.</a:t>
            </a:r>
          </a:p>
          <a:p>
            <a:r>
              <a:rPr lang="en-US" dirty="0" smtClean="0"/>
              <a:t>If you forget to save a file before you close a program you will be see a dialog box the following dialog box.   </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31</a:t>
            </a:fld>
            <a:endParaRPr lang="en-US"/>
          </a:p>
        </p:txBody>
      </p:sp>
      <p:sp>
        <p:nvSpPr>
          <p:cNvPr id="8"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Closing a File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4648200"/>
            <a:ext cx="53054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fade">
                                      <p:cBhvr>
                                        <p:cTn id="15"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914400"/>
            <a:ext cx="8229600" cy="4419600"/>
          </a:xfrm>
        </p:spPr>
        <p:txBody>
          <a:bodyPr>
            <a:normAutofit fontScale="92500" lnSpcReduction="10000"/>
          </a:bodyPr>
          <a:lstStyle/>
          <a:p>
            <a:pPr>
              <a:spcBef>
                <a:spcPts val="0"/>
              </a:spcBef>
            </a:pPr>
            <a:r>
              <a:rPr lang="en-US" dirty="0" smtClean="0"/>
              <a:t>When you want to open a blank document, workbook, presentation, or database, you create a new file. </a:t>
            </a:r>
          </a:p>
          <a:p>
            <a:pPr>
              <a:spcBef>
                <a:spcPts val="0"/>
              </a:spcBef>
            </a:pPr>
            <a:r>
              <a:rPr lang="en-US" dirty="0" smtClean="0"/>
              <a:t>When you want to work on a previously created file, you must first open it.</a:t>
            </a:r>
          </a:p>
          <a:p>
            <a:r>
              <a:rPr lang="en-US" dirty="0" smtClean="0"/>
              <a:t>Any file you open that was downloaded from the Internet, accessed from a shared network, or received as an email attachment might open in </a:t>
            </a:r>
            <a:r>
              <a:rPr lang="en-US" b="1" dirty="0" smtClean="0"/>
              <a:t>Protected View</a:t>
            </a:r>
            <a:r>
              <a:rPr lang="en-US" dirty="0" smtClean="0"/>
              <a:t>.</a:t>
            </a:r>
          </a:p>
          <a:p>
            <a:pPr lvl="1"/>
            <a:r>
              <a:rPr lang="en-US" b="1" dirty="0" smtClean="0"/>
              <a:t>Protected View: </a:t>
            </a:r>
            <a:r>
              <a:rPr lang="en-US" dirty="0" smtClean="0"/>
              <a:t>A view of a file in an Office program in which you can see the files contents, but cannot edit, save, or print them until you enable editing.</a:t>
            </a:r>
            <a:endParaRPr lang="en-US" b="1"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32</a:t>
            </a:fld>
            <a:endParaRPr lang="en-US" dirty="0"/>
          </a:p>
        </p:txBody>
      </p:sp>
      <p:sp>
        <p:nvSpPr>
          <p:cNvPr id="8"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Opening a </a:t>
            </a:r>
            <a:r>
              <a:rPr lang="en-US" dirty="0"/>
              <a:t>File</a:t>
            </a:r>
          </a:p>
        </p:txBody>
      </p:sp>
      <p:grpSp>
        <p:nvGrpSpPr>
          <p:cNvPr id="9" name="Group 8"/>
          <p:cNvGrpSpPr/>
          <p:nvPr/>
        </p:nvGrpSpPr>
        <p:grpSpPr>
          <a:xfrm>
            <a:off x="482670" y="5422790"/>
            <a:ext cx="7823130" cy="1276350"/>
            <a:chOff x="338137" y="5257800"/>
            <a:chExt cx="8010525" cy="1359011"/>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 y="5257800"/>
              <a:ext cx="80105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8102497">
              <a:off x="8003213" y="6048381"/>
              <a:ext cx="316109" cy="5684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914400"/>
            <a:ext cx="8229600" cy="4800600"/>
          </a:xfrm>
        </p:spPr>
        <p:txBody>
          <a:bodyPr>
            <a:normAutofit/>
          </a:bodyPr>
          <a:lstStyle/>
          <a:p>
            <a:r>
              <a:rPr lang="en-US" dirty="0" smtClean="0"/>
              <a:t>The </a:t>
            </a:r>
            <a:r>
              <a:rPr lang="en-US" b="1" dirty="0" smtClean="0"/>
              <a:t>Clipboard</a:t>
            </a:r>
            <a:r>
              <a:rPr lang="en-US" dirty="0" smtClean="0"/>
              <a:t> is a temporary storage area in Windows on which text or other objects are stored when you copy or cut them.</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33</a:t>
            </a:fld>
            <a:endParaRPr lang="en-US"/>
          </a:p>
        </p:txBody>
      </p:sp>
      <p:sp>
        <p:nvSpPr>
          <p:cNvPr id="7"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Clipboard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34</a:t>
            </a:fld>
            <a:endParaRPr lang="en-US"/>
          </a:p>
        </p:txBody>
      </p:sp>
      <p:sp>
        <p:nvSpPr>
          <p:cNvPr id="7"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Clipboard</a:t>
            </a:r>
          </a:p>
        </p:txBody>
      </p:sp>
      <p:sp>
        <p:nvSpPr>
          <p:cNvPr id="8" name="Content Placeholder 11"/>
          <p:cNvSpPr>
            <a:spLocks noGrp="1"/>
          </p:cNvSpPr>
          <p:nvPr>
            <p:ph idx="1"/>
          </p:nvPr>
        </p:nvSpPr>
        <p:spPr>
          <a:xfrm>
            <a:off x="304800" y="914400"/>
            <a:ext cx="8229600" cy="5638800"/>
          </a:xfrm>
        </p:spPr>
        <p:txBody>
          <a:bodyPr>
            <a:normAutofit fontScale="92500" lnSpcReduction="20000"/>
          </a:bodyPr>
          <a:lstStyle/>
          <a:p>
            <a:r>
              <a:rPr lang="en-US" dirty="0" smtClean="0"/>
              <a:t>To </a:t>
            </a:r>
            <a:r>
              <a:rPr lang="en-US" b="1" dirty="0" smtClean="0"/>
              <a:t>copy </a:t>
            </a:r>
            <a:r>
              <a:rPr lang="en-US" dirty="0" smtClean="0"/>
              <a:t>text or an object, you select it, and then use the Copy command, of the key combination </a:t>
            </a:r>
            <a:r>
              <a:rPr lang="en-US" b="1" dirty="0" err="1" smtClean="0"/>
              <a:t>Ctrl+c</a:t>
            </a:r>
            <a:r>
              <a:rPr lang="en-US" dirty="0" smtClean="0"/>
              <a:t> to place a copy of it on the Clipboard</a:t>
            </a:r>
          </a:p>
          <a:p>
            <a:r>
              <a:rPr lang="en-US" dirty="0" smtClean="0"/>
              <a:t>If you want to move text from one location and paste it somewhere else, you first need to </a:t>
            </a:r>
            <a:r>
              <a:rPr lang="en-US" b="1" dirty="0" smtClean="0"/>
              <a:t>cut </a:t>
            </a:r>
            <a:r>
              <a:rPr lang="en-US" dirty="0" smtClean="0"/>
              <a:t>it—that is, </a:t>
            </a:r>
          </a:p>
          <a:p>
            <a:pPr>
              <a:buNone/>
            </a:pPr>
            <a:r>
              <a:rPr lang="en-US" dirty="0" smtClean="0"/>
              <a:t>	remove it from the original location and place it on the Clipboard using the Cut command or the key combination </a:t>
            </a:r>
            <a:r>
              <a:rPr lang="en-US" b="1" dirty="0" err="1" smtClean="0"/>
              <a:t>Ctrl+x</a:t>
            </a:r>
            <a:r>
              <a:rPr lang="en-US" dirty="0" smtClean="0"/>
              <a:t>.</a:t>
            </a:r>
          </a:p>
          <a:p>
            <a:r>
              <a:rPr lang="en-US" dirty="0" smtClean="0"/>
              <a:t>Once something is on the Clipboard, you can then </a:t>
            </a:r>
            <a:r>
              <a:rPr lang="en-US" b="1" dirty="0" smtClean="0"/>
              <a:t>paste </a:t>
            </a:r>
            <a:r>
              <a:rPr lang="en-US" dirty="0" smtClean="0"/>
              <a:t>it anywhere you want in the current document or in another Office document—that is, you insert a copy of the text or object on the Clipboard somewhere in the document. </a:t>
            </a:r>
          </a:p>
          <a:p>
            <a:r>
              <a:rPr lang="en-US" dirty="0" smtClean="0"/>
              <a:t>You can use the paste command or the key combination </a:t>
            </a:r>
            <a:r>
              <a:rPr lang="en-US" b="1" dirty="0" err="1" smtClean="0"/>
              <a:t>Ctrl+v</a:t>
            </a:r>
            <a:endParaRPr lang="en-US" b="1" dirty="0" smtClean="0"/>
          </a:p>
        </p:txBody>
      </p:sp>
    </p:spTree>
    <p:extLst>
      <p:ext uri="{BB962C8B-B14F-4D97-AF65-F5344CB8AC3E}">
        <p14:creationId xmlns:p14="http://schemas.microsoft.com/office/powerpoint/2010/main" val="7701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04800" y="914400"/>
            <a:ext cx="8534400" cy="4718304"/>
          </a:xfrm>
        </p:spPr>
        <p:txBody>
          <a:bodyPr>
            <a:normAutofit/>
          </a:bodyPr>
          <a:lstStyle/>
          <a:p>
            <a:r>
              <a:rPr lang="en-US" dirty="0" smtClean="0"/>
              <a:t>If you don’t know how to perform a task or want more information about a feature, you can turn to Office itself for information on how to use it. This information is referred to simply as </a:t>
            </a:r>
            <a:r>
              <a:rPr lang="en-US" b="1" dirty="0" smtClean="0"/>
              <a:t>Help.</a:t>
            </a:r>
          </a:p>
          <a:p>
            <a:r>
              <a:rPr lang="en-US" b="1" dirty="0" smtClean="0"/>
              <a:t>Topics Covered:</a:t>
            </a:r>
          </a:p>
          <a:p>
            <a:pPr lvl="1"/>
            <a:r>
              <a:rPr lang="en-US" dirty="0" smtClean="0"/>
              <a:t>Viewing ScreenTips</a:t>
            </a:r>
          </a:p>
          <a:p>
            <a:pPr lvl="1"/>
            <a:r>
              <a:rPr lang="en-US" dirty="0" smtClean="0"/>
              <a:t>Using the Help Window</a:t>
            </a:r>
          </a:p>
          <a:p>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35</a:t>
            </a:fld>
            <a:endParaRPr lang="en-US"/>
          </a:p>
        </p:txBody>
      </p:sp>
      <p:sp>
        <p:nvSpPr>
          <p:cNvPr id="7"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Getting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04800" y="914400"/>
            <a:ext cx="8229600" cy="4800600"/>
          </a:xfrm>
        </p:spPr>
        <p:txBody>
          <a:bodyPr/>
          <a:lstStyle/>
          <a:p>
            <a:r>
              <a:rPr lang="en-US" dirty="0" smtClean="0"/>
              <a:t>ScreenTips </a:t>
            </a:r>
            <a:r>
              <a:rPr lang="en-US" dirty="0"/>
              <a:t>-  A box that appears with descriptive text </a:t>
            </a:r>
            <a:r>
              <a:rPr lang="en-US" dirty="0" smtClean="0"/>
              <a:t>about </a:t>
            </a:r>
            <a:r>
              <a:rPr lang="en-US" dirty="0"/>
              <a:t>an element on the screen when you point to it</a:t>
            </a:r>
            <a:r>
              <a:rPr lang="en-US" dirty="0" smtClean="0"/>
              <a:t>.</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36</a:t>
            </a:fld>
            <a:endParaRPr lang="en-US"/>
          </a:p>
        </p:txBody>
      </p:sp>
      <p:sp>
        <p:nvSpPr>
          <p:cNvPr id="9"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Viewing ScreenTips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37</a:t>
            </a:fld>
            <a:endParaRPr lang="en-US"/>
          </a:p>
        </p:txBody>
      </p:sp>
      <p:sp>
        <p:nvSpPr>
          <p:cNvPr id="9"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Help Window</a:t>
            </a:r>
          </a:p>
        </p:txBody>
      </p:sp>
      <p:sp>
        <p:nvSpPr>
          <p:cNvPr id="10" name="Content Placeholder 5"/>
          <p:cNvSpPr>
            <a:spLocks noGrp="1"/>
          </p:cNvSpPr>
          <p:nvPr>
            <p:ph sz="half" idx="2"/>
          </p:nvPr>
        </p:nvSpPr>
        <p:spPr>
          <a:xfrm>
            <a:off x="304800" y="914400"/>
            <a:ext cx="8229600" cy="4800600"/>
          </a:xfrm>
        </p:spPr>
        <p:txBody>
          <a:bodyPr/>
          <a:lstStyle/>
          <a:p>
            <a:r>
              <a:rPr lang="en-US" dirty="0" smtClean="0"/>
              <a:t>The Help window provides more detailed information and allows you to access all the topics, templates, and training installed on your computer </a:t>
            </a:r>
          </a:p>
          <a:p>
            <a:r>
              <a:rPr lang="en-US" dirty="0" smtClean="0"/>
              <a:t>Two ways to access help information;</a:t>
            </a:r>
          </a:p>
          <a:p>
            <a:pPr lvl="1"/>
            <a:r>
              <a:rPr lang="en-US" dirty="0" smtClean="0"/>
              <a:t>Table of contents</a:t>
            </a:r>
          </a:p>
          <a:p>
            <a:pPr lvl="1"/>
            <a:r>
              <a:rPr lang="en-US" dirty="0" smtClean="0"/>
              <a:t>Search</a:t>
            </a:r>
            <a:endParaRPr lang="en-US" dirty="0"/>
          </a:p>
        </p:txBody>
      </p:sp>
    </p:spTree>
    <p:extLst>
      <p:ext uri="{BB962C8B-B14F-4D97-AF65-F5344CB8AC3E}">
        <p14:creationId xmlns:p14="http://schemas.microsoft.com/office/powerpoint/2010/main" val="33944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38</a:t>
            </a:fld>
            <a:endParaRPr lang="en-US"/>
          </a:p>
        </p:txBody>
      </p:sp>
      <p:sp>
        <p:nvSpPr>
          <p:cNvPr id="9"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Help Window</a:t>
            </a:r>
          </a:p>
        </p:txBody>
      </p:sp>
      <p:sp>
        <p:nvSpPr>
          <p:cNvPr id="10" name="Content Placeholder 5"/>
          <p:cNvSpPr>
            <a:spLocks noGrp="1"/>
          </p:cNvSpPr>
          <p:nvPr>
            <p:ph sz="half" idx="2"/>
          </p:nvPr>
        </p:nvSpPr>
        <p:spPr>
          <a:xfrm>
            <a:off x="304800" y="914400"/>
            <a:ext cx="8229600" cy="4800600"/>
          </a:xfrm>
        </p:spPr>
        <p:txBody>
          <a:bodyPr/>
          <a:lstStyle/>
          <a:p>
            <a:r>
              <a:rPr lang="en-US" dirty="0" smtClean="0"/>
              <a:t>The Help window provides more detailed information and allows you to access all the topics, templates, and training installed on your computer with Office and on Office.com.</a:t>
            </a:r>
          </a:p>
          <a:p>
            <a:r>
              <a:rPr lang="en-US" dirty="0" smtClean="0"/>
              <a:t>Office.com. - A Web site maintained by Microsoft that provides access to the latest information and additional Help resources.</a:t>
            </a:r>
            <a:endParaRPr lang="en-US" dirty="0"/>
          </a:p>
        </p:txBody>
      </p:sp>
    </p:spTree>
    <p:extLst>
      <p:ext uri="{BB962C8B-B14F-4D97-AF65-F5344CB8AC3E}">
        <p14:creationId xmlns:p14="http://schemas.microsoft.com/office/powerpoint/2010/main" val="40865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39</a:t>
            </a:fld>
            <a:endParaRPr lang="en-US"/>
          </a:p>
        </p:txBody>
      </p:sp>
      <p:sp>
        <p:nvSpPr>
          <p:cNvPr id="9"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Using the Help Window</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003300"/>
            <a:ext cx="4102100"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419600" y="1003300"/>
            <a:ext cx="3733800" cy="923330"/>
            <a:chOff x="304800" y="5041900"/>
            <a:chExt cx="3733800" cy="923330"/>
          </a:xfrm>
        </p:grpSpPr>
        <p:sp>
          <p:nvSpPr>
            <p:cNvPr id="12" name="TextBox 11"/>
            <p:cNvSpPr txBox="1"/>
            <p:nvPr/>
          </p:nvSpPr>
          <p:spPr>
            <a:xfrm>
              <a:off x="838200" y="5041900"/>
              <a:ext cx="3200400" cy="923330"/>
            </a:xfrm>
            <a:prstGeom prst="rect">
              <a:avLst/>
            </a:prstGeom>
            <a:solidFill>
              <a:srgbClr val="00B0F0"/>
            </a:solidFill>
          </p:spPr>
          <p:txBody>
            <a:bodyPr wrap="square" rtlCol="0">
              <a:spAutoFit/>
            </a:bodyPr>
            <a:lstStyle/>
            <a:p>
              <a:r>
                <a:rPr lang="en-US" dirty="0" smtClean="0"/>
                <a:t>To show table of contents click on the table of contents button.</a:t>
              </a:r>
              <a:endParaRPr lang="en-US" dirty="0"/>
            </a:p>
          </p:txBody>
        </p:sp>
        <p:cxnSp>
          <p:nvCxnSpPr>
            <p:cNvPr id="13" name="Straight Arrow Connector 12"/>
            <p:cNvCxnSpPr/>
            <p:nvPr/>
          </p:nvCxnSpPr>
          <p:spPr>
            <a:xfrm flipH="1">
              <a:off x="304800" y="5490865"/>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877" y="990600"/>
            <a:ext cx="6847523" cy="574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324100" y="1955205"/>
            <a:ext cx="3733800" cy="923330"/>
            <a:chOff x="304800" y="5041900"/>
            <a:chExt cx="3733800" cy="923330"/>
          </a:xfrm>
        </p:grpSpPr>
        <p:sp>
          <p:nvSpPr>
            <p:cNvPr id="16" name="TextBox 15"/>
            <p:cNvSpPr txBox="1"/>
            <p:nvPr/>
          </p:nvSpPr>
          <p:spPr>
            <a:xfrm>
              <a:off x="838200" y="5041900"/>
              <a:ext cx="3200400" cy="923330"/>
            </a:xfrm>
            <a:prstGeom prst="rect">
              <a:avLst/>
            </a:prstGeom>
            <a:solidFill>
              <a:srgbClr val="00B0F0"/>
            </a:solidFill>
          </p:spPr>
          <p:txBody>
            <a:bodyPr wrap="square" rtlCol="0">
              <a:spAutoFit/>
            </a:bodyPr>
            <a:lstStyle/>
            <a:p>
              <a:r>
                <a:rPr lang="en-US" dirty="0" smtClean="0"/>
                <a:t>To see topics under table of contents click on the book icon </a:t>
              </a:r>
              <a:endParaRPr lang="en-US" dirty="0"/>
            </a:p>
          </p:txBody>
        </p:sp>
        <p:cxnSp>
          <p:nvCxnSpPr>
            <p:cNvPr id="17" name="Straight Arrow Connector 16"/>
            <p:cNvCxnSpPr/>
            <p:nvPr/>
          </p:nvCxnSpPr>
          <p:spPr>
            <a:xfrm flipH="1">
              <a:off x="304800" y="5490865"/>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77" y="990600"/>
            <a:ext cx="6847523" cy="574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3505200" y="2249269"/>
            <a:ext cx="3733800" cy="646331"/>
            <a:chOff x="304800" y="5157569"/>
            <a:chExt cx="3733800" cy="646331"/>
          </a:xfrm>
        </p:grpSpPr>
        <p:sp>
          <p:nvSpPr>
            <p:cNvPr id="25" name="TextBox 24"/>
            <p:cNvSpPr txBox="1"/>
            <p:nvPr/>
          </p:nvSpPr>
          <p:spPr>
            <a:xfrm>
              <a:off x="838200" y="5157569"/>
              <a:ext cx="3200400" cy="646331"/>
            </a:xfrm>
            <a:prstGeom prst="rect">
              <a:avLst/>
            </a:prstGeom>
            <a:solidFill>
              <a:srgbClr val="00B0F0"/>
            </a:solidFill>
          </p:spPr>
          <p:txBody>
            <a:bodyPr wrap="square" rtlCol="0">
              <a:spAutoFit/>
            </a:bodyPr>
            <a:lstStyle/>
            <a:p>
              <a:r>
                <a:rPr lang="en-US" dirty="0" smtClean="0"/>
                <a:t>To view the content of a specific click on it.</a:t>
              </a:r>
              <a:endParaRPr lang="en-US" dirty="0"/>
            </a:p>
          </p:txBody>
        </p:sp>
        <p:cxnSp>
          <p:nvCxnSpPr>
            <p:cNvPr id="26" name="Straight Arrow Connector 25"/>
            <p:cNvCxnSpPr/>
            <p:nvPr/>
          </p:nvCxnSpPr>
          <p:spPr>
            <a:xfrm flipH="1">
              <a:off x="304800" y="5490865"/>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877" y="990600"/>
            <a:ext cx="6847523" cy="574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1275" y="990600"/>
            <a:ext cx="6847523" cy="574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p:cNvGrpSpPr/>
          <p:nvPr/>
        </p:nvGrpSpPr>
        <p:grpSpPr>
          <a:xfrm>
            <a:off x="2590800" y="1419146"/>
            <a:ext cx="4032250" cy="646331"/>
            <a:chOff x="304800" y="5157569"/>
            <a:chExt cx="3877163" cy="646331"/>
          </a:xfrm>
        </p:grpSpPr>
        <p:sp>
          <p:nvSpPr>
            <p:cNvPr id="29" name="TextBox 28"/>
            <p:cNvSpPr txBox="1"/>
            <p:nvPr/>
          </p:nvSpPr>
          <p:spPr>
            <a:xfrm>
              <a:off x="838200" y="5157569"/>
              <a:ext cx="3343763" cy="646331"/>
            </a:xfrm>
            <a:prstGeom prst="rect">
              <a:avLst/>
            </a:prstGeom>
            <a:solidFill>
              <a:srgbClr val="00B0F0"/>
            </a:solidFill>
          </p:spPr>
          <p:txBody>
            <a:bodyPr wrap="square" rtlCol="0">
              <a:spAutoFit/>
            </a:bodyPr>
            <a:lstStyle/>
            <a:p>
              <a:r>
                <a:rPr lang="en-US" dirty="0" smtClean="0"/>
                <a:t>To do a search type a key word or phrase in the search bo</a:t>
              </a:r>
              <a:r>
                <a:rPr lang="en-US" dirty="0"/>
                <a:t>x</a:t>
              </a:r>
            </a:p>
          </p:txBody>
        </p:sp>
        <p:cxnSp>
          <p:nvCxnSpPr>
            <p:cNvPr id="30" name="Straight Arrow Connector 29"/>
            <p:cNvCxnSpPr/>
            <p:nvPr/>
          </p:nvCxnSpPr>
          <p:spPr>
            <a:xfrm flipH="1">
              <a:off x="304800" y="5490865"/>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536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876" y="990599"/>
            <a:ext cx="6847523" cy="574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4451350" y="1419145"/>
            <a:ext cx="4032250" cy="646331"/>
            <a:chOff x="304800" y="5157569"/>
            <a:chExt cx="3877163" cy="646331"/>
          </a:xfrm>
        </p:grpSpPr>
        <p:sp>
          <p:nvSpPr>
            <p:cNvPr id="37" name="TextBox 36"/>
            <p:cNvSpPr txBox="1"/>
            <p:nvPr/>
          </p:nvSpPr>
          <p:spPr>
            <a:xfrm>
              <a:off x="838200" y="5157569"/>
              <a:ext cx="3343763" cy="646331"/>
            </a:xfrm>
            <a:prstGeom prst="rect">
              <a:avLst/>
            </a:prstGeom>
            <a:solidFill>
              <a:srgbClr val="00B0F0"/>
            </a:solidFill>
          </p:spPr>
          <p:txBody>
            <a:bodyPr wrap="square" rtlCol="0">
              <a:spAutoFit/>
            </a:bodyPr>
            <a:lstStyle/>
            <a:p>
              <a:r>
                <a:rPr lang="en-US" dirty="0" smtClean="0"/>
                <a:t>Click on the search button. A list of topics will appear</a:t>
              </a:r>
              <a:endParaRPr lang="en-US" dirty="0"/>
            </a:p>
          </p:txBody>
        </p:sp>
        <p:cxnSp>
          <p:nvCxnSpPr>
            <p:cNvPr id="38" name="Straight Arrow Connector 37"/>
            <p:cNvCxnSpPr/>
            <p:nvPr/>
          </p:nvCxnSpPr>
          <p:spPr>
            <a:xfrm flipH="1">
              <a:off x="304800" y="5490865"/>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86400" y="4186545"/>
            <a:ext cx="3023743" cy="923330"/>
            <a:chOff x="378069" y="5029200"/>
            <a:chExt cx="2907445" cy="923330"/>
          </a:xfrm>
        </p:grpSpPr>
        <p:sp>
          <p:nvSpPr>
            <p:cNvPr id="41" name="TextBox 40"/>
            <p:cNvSpPr txBox="1"/>
            <p:nvPr/>
          </p:nvSpPr>
          <p:spPr>
            <a:xfrm>
              <a:off x="838200" y="5029200"/>
              <a:ext cx="2447314" cy="923330"/>
            </a:xfrm>
            <a:prstGeom prst="rect">
              <a:avLst/>
            </a:prstGeom>
            <a:solidFill>
              <a:srgbClr val="00B0F0"/>
            </a:solidFill>
          </p:spPr>
          <p:txBody>
            <a:bodyPr wrap="square" rtlCol="0">
              <a:spAutoFit/>
            </a:bodyPr>
            <a:lstStyle/>
            <a:p>
              <a:r>
                <a:rPr lang="en-US" dirty="0" smtClean="0"/>
                <a:t>Click on a topic link the information for that topic will appear</a:t>
              </a:r>
              <a:endParaRPr lang="en-US" dirty="0"/>
            </a:p>
          </p:txBody>
        </p:sp>
        <p:cxnSp>
          <p:nvCxnSpPr>
            <p:cNvPr id="42" name="Straight Arrow Connector 41"/>
            <p:cNvCxnSpPr/>
            <p:nvPr/>
          </p:nvCxnSpPr>
          <p:spPr>
            <a:xfrm flipH="1" flipV="1">
              <a:off x="378069" y="5480735"/>
              <a:ext cx="460131" cy="101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544536" y="2383235"/>
            <a:ext cx="3319335" cy="1356915"/>
            <a:chOff x="838200" y="5029200"/>
            <a:chExt cx="3191669" cy="1356915"/>
          </a:xfrm>
        </p:grpSpPr>
        <p:sp>
          <p:nvSpPr>
            <p:cNvPr id="47" name="TextBox 46"/>
            <p:cNvSpPr txBox="1"/>
            <p:nvPr/>
          </p:nvSpPr>
          <p:spPr>
            <a:xfrm>
              <a:off x="838200" y="5029200"/>
              <a:ext cx="3191669" cy="923330"/>
            </a:xfrm>
            <a:prstGeom prst="rect">
              <a:avLst/>
            </a:prstGeom>
            <a:solidFill>
              <a:srgbClr val="00B0F0"/>
            </a:solidFill>
          </p:spPr>
          <p:txBody>
            <a:bodyPr wrap="square" rtlCol="0">
              <a:spAutoFit/>
            </a:bodyPr>
            <a:lstStyle/>
            <a:p>
              <a:r>
                <a:rPr lang="en-US" dirty="0" smtClean="0"/>
                <a:t>Note; some links will open a browser window an go to Office.com</a:t>
              </a:r>
              <a:endParaRPr lang="en-US" dirty="0"/>
            </a:p>
          </p:txBody>
        </p:sp>
        <p:cxnSp>
          <p:nvCxnSpPr>
            <p:cNvPr id="48" name="Straight Arrow Connector 47"/>
            <p:cNvCxnSpPr/>
            <p:nvPr/>
          </p:nvCxnSpPr>
          <p:spPr>
            <a:xfrm>
              <a:off x="1164889" y="5952530"/>
              <a:ext cx="0" cy="4335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537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1275" y="1034415"/>
            <a:ext cx="6847523" cy="574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500"/>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5366"/>
                                        </p:tgtEl>
                                        <p:attrNameLst>
                                          <p:attrName>style.visibility</p:attrName>
                                        </p:attrNameLst>
                                      </p:cBhvr>
                                      <p:to>
                                        <p:strVal val="visible"/>
                                      </p:to>
                                    </p:set>
                                    <p:animEffect transition="in" filter="fade">
                                      <p:cBhvr>
                                        <p:cTn id="38" dur="500"/>
                                        <p:tgtEl>
                                          <p:spTgt spid="1536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368"/>
                                        </p:tgtEl>
                                        <p:attrNameLst>
                                          <p:attrName>style.visibility</p:attrName>
                                        </p:attrNameLst>
                                      </p:cBhvr>
                                      <p:to>
                                        <p:strVal val="visible"/>
                                      </p:to>
                                    </p:set>
                                    <p:animEffect transition="in" filter="fade">
                                      <p:cBhvr>
                                        <p:cTn id="43" dur="500"/>
                                        <p:tgtEl>
                                          <p:spTgt spid="1536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369"/>
                                        </p:tgtEl>
                                        <p:attrNameLst>
                                          <p:attrName>style.visibility</p:attrName>
                                        </p:attrNameLst>
                                      </p:cBhvr>
                                      <p:to>
                                        <p:strVal val="visible"/>
                                      </p:to>
                                    </p:set>
                                    <p:animEffect transition="in" filter="fade">
                                      <p:cBhvr>
                                        <p:cTn id="57" dur="500"/>
                                        <p:tgtEl>
                                          <p:spTgt spid="15369"/>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6"/>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6"/>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15370"/>
                                        </p:tgtEl>
                                        <p:attrNameLst>
                                          <p:attrName>style.visibility</p:attrName>
                                        </p:attrNameLst>
                                      </p:cBhvr>
                                      <p:to>
                                        <p:strVal val="visible"/>
                                      </p:to>
                                    </p:set>
                                    <p:animEffect transition="in" filter="fade">
                                      <p:cBhvr>
                                        <p:cTn id="79"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09600"/>
          </a:xfrm>
        </p:spPr>
        <p:txBody>
          <a:bodyPr>
            <a:normAutofit fontScale="90000"/>
          </a:bodyPr>
          <a:lstStyle/>
          <a:p>
            <a:r>
              <a:rPr lang="en-US" dirty="0" smtClean="0"/>
              <a:t>Microsoft Office</a:t>
            </a:r>
            <a:endParaRPr lang="en-US" dirty="0"/>
          </a:p>
        </p:txBody>
      </p:sp>
      <p:sp>
        <p:nvSpPr>
          <p:cNvPr id="5" name="Footer Placeholder 4"/>
          <p:cNvSpPr>
            <a:spLocks noGrp="1"/>
          </p:cNvSpPr>
          <p:nvPr>
            <p:ph type="ftr" sz="quarter" idx="11"/>
          </p:nvPr>
        </p:nvSpPr>
        <p:spPr/>
        <p:txBody>
          <a:bodyPr/>
          <a:lstStyle/>
          <a:p>
            <a:r>
              <a:rPr lang="en-US" dirty="0" smtClean="0"/>
              <a:t>CMPTR Chapter 9: Introducing Microsoft Office 2010</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19150"/>
            <a:ext cx="6315075"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480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914400"/>
            <a:ext cx="8610600" cy="4800600"/>
          </a:xfrm>
        </p:spPr>
        <p:txBody>
          <a:bodyPr/>
          <a:lstStyle/>
          <a:p>
            <a:r>
              <a:rPr lang="en-US" dirty="0" smtClean="0"/>
              <a:t>When you are finished working with a program, you should exit it.</a:t>
            </a:r>
          </a:p>
          <a:p>
            <a:r>
              <a:rPr lang="en-US" dirty="0" smtClean="0"/>
              <a:t>Ways to exit programs:</a:t>
            </a:r>
          </a:p>
          <a:p>
            <a:pPr lvl="1"/>
            <a:r>
              <a:rPr lang="en-US" dirty="0" smtClean="0"/>
              <a:t>Close button in program window title bar (when only one file is open)</a:t>
            </a:r>
          </a:p>
          <a:p>
            <a:pPr lvl="1"/>
            <a:r>
              <a:rPr lang="en-US" dirty="0" smtClean="0"/>
              <a:t>Exit command in Backstage view</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40</a:t>
            </a:fld>
            <a:endParaRPr lang="en-US"/>
          </a:p>
        </p:txBody>
      </p:sp>
      <p:sp>
        <p:nvSpPr>
          <p:cNvPr id="11" name="Title 9"/>
          <p:cNvSpPr txBox="1">
            <a:spLocks/>
          </p:cNvSpPr>
          <p:nvPr/>
        </p:nvSpPr>
        <p:spPr>
          <a:xfrm>
            <a:off x="228600" y="228600"/>
            <a:ext cx="8229600" cy="609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Exiting Office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0"/>
            <a:ext cx="8229600" cy="990600"/>
          </a:xfrm>
        </p:spPr>
        <p:txBody>
          <a:bodyPr>
            <a:normAutofit fontScale="90000"/>
          </a:bodyPr>
          <a:lstStyle/>
          <a:p>
            <a:r>
              <a:rPr lang="en-US" dirty="0" smtClean="0"/>
              <a:t>Starting Office programs and exploring common elements </a:t>
            </a:r>
            <a:endParaRPr lang="en-US" dirty="0"/>
          </a:p>
        </p:txBody>
      </p:sp>
      <p:sp>
        <p:nvSpPr>
          <p:cNvPr id="11" name="Text Placeholder 10"/>
          <p:cNvSpPr>
            <a:spLocks noGrp="1"/>
          </p:cNvSpPr>
          <p:nvPr>
            <p:ph idx="1"/>
          </p:nvPr>
        </p:nvSpPr>
        <p:spPr>
          <a:xfrm>
            <a:off x="228600" y="1219200"/>
            <a:ext cx="8229600" cy="4876800"/>
          </a:xfrm>
        </p:spPr>
        <p:txBody>
          <a:bodyPr>
            <a:normAutofit/>
          </a:bodyPr>
          <a:lstStyle/>
          <a:p>
            <a:r>
              <a:rPr lang="en-US" b="1" dirty="0" smtClean="0"/>
              <a:t>Topics Covered:</a:t>
            </a:r>
          </a:p>
          <a:p>
            <a:pPr lvl="1"/>
            <a:r>
              <a:rPr lang="en-US" dirty="0" smtClean="0"/>
              <a:t>Starting Office Programs</a:t>
            </a:r>
          </a:p>
          <a:p>
            <a:pPr lvl="1"/>
            <a:r>
              <a:rPr lang="en-US" dirty="0" smtClean="0"/>
              <a:t>Examining Common Elements</a:t>
            </a:r>
          </a:p>
          <a:p>
            <a:pPr lvl="1"/>
            <a:r>
              <a:rPr lang="en-US" dirty="0" smtClean="0"/>
              <a:t>Switching Between Open Programs and Files</a:t>
            </a:r>
          </a:p>
          <a:p>
            <a:pPr lvl="1"/>
            <a:r>
              <a:rPr lang="en-US" dirty="0" smtClean="0"/>
              <a:t>Zooming</a:t>
            </a:r>
          </a:p>
          <a:p>
            <a:pPr lvl="1"/>
            <a:r>
              <a:rPr lang="en-US" dirty="0" smtClean="0"/>
              <a:t>Scrolling</a:t>
            </a:r>
          </a:p>
        </p:txBody>
      </p:sp>
      <p:sp>
        <p:nvSpPr>
          <p:cNvPr id="5" name="Footer Placeholder 4"/>
          <p:cNvSpPr>
            <a:spLocks noGrp="1"/>
          </p:cNvSpPr>
          <p:nvPr>
            <p:ph type="ftr" sz="quarter" idx="11"/>
          </p:nvPr>
        </p:nvSpPr>
        <p:spPr/>
        <p:txBody>
          <a:bodyPr/>
          <a:lstStyle/>
          <a:p>
            <a:r>
              <a:rPr lang="en-US" dirty="0" smtClean="0"/>
              <a:t>CMPTR Chapter 9: Introducing Microsoft Office 2010</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76200"/>
            <a:ext cx="8229600" cy="609600"/>
          </a:xfrm>
        </p:spPr>
        <p:txBody>
          <a:bodyPr>
            <a:normAutofit fontScale="90000"/>
          </a:bodyPr>
          <a:lstStyle/>
          <a:p>
            <a:r>
              <a:rPr lang="en-US" dirty="0" smtClean="0"/>
              <a:t>Starting Office Programs</a:t>
            </a:r>
            <a:endParaRPr lang="en-US" dirty="0"/>
          </a:p>
        </p:txBody>
      </p:sp>
      <p:sp>
        <p:nvSpPr>
          <p:cNvPr id="6" name="Content Placeholder 5"/>
          <p:cNvSpPr>
            <a:spLocks noGrp="1"/>
          </p:cNvSpPr>
          <p:nvPr>
            <p:ph sz="half" idx="1"/>
          </p:nvPr>
        </p:nvSpPr>
        <p:spPr>
          <a:xfrm>
            <a:off x="228600" y="838200"/>
            <a:ext cx="8305800" cy="4800600"/>
          </a:xfrm>
        </p:spPr>
        <p:txBody>
          <a:bodyPr/>
          <a:lstStyle/>
          <a:p>
            <a:r>
              <a:rPr lang="en-US" dirty="0" smtClean="0"/>
              <a:t>All Office programs have common elements.</a:t>
            </a:r>
          </a:p>
          <a:p>
            <a:r>
              <a:rPr lang="en-US" dirty="0" smtClean="0"/>
              <a:t>You can start any Office program from the Start menu on the taskbar.</a:t>
            </a:r>
          </a:p>
          <a:p>
            <a:r>
              <a:rPr lang="en-US" dirty="0" smtClean="0"/>
              <a:t>You can have more than one Office program open at once. </a:t>
            </a:r>
          </a:p>
          <a:p>
            <a:r>
              <a:rPr lang="en-US" dirty="0" smtClean="0"/>
              <a:t>Please start Microsoft Word and </a:t>
            </a:r>
            <a:r>
              <a:rPr lang="en-US" dirty="0" err="1" smtClean="0"/>
              <a:t>Excell</a:t>
            </a:r>
            <a:endParaRPr lang="en-US" dirty="0" smtClean="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52400"/>
            <a:ext cx="8229600" cy="533400"/>
          </a:xfrm>
        </p:spPr>
        <p:txBody>
          <a:bodyPr>
            <a:normAutofit fontScale="90000"/>
          </a:bodyPr>
          <a:lstStyle/>
          <a:p>
            <a:r>
              <a:rPr lang="en-US" dirty="0" smtClean="0"/>
              <a:t>Exploring Common Elements</a:t>
            </a:r>
            <a:endParaRPr lang="en-US" dirty="0"/>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7</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686800" cy="582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752600" y="649069"/>
            <a:ext cx="5486400" cy="646331"/>
            <a:chOff x="1828800" y="685800"/>
            <a:chExt cx="5486400" cy="646331"/>
          </a:xfrm>
        </p:grpSpPr>
        <p:sp>
          <p:nvSpPr>
            <p:cNvPr id="6" name="TextBox 5"/>
            <p:cNvSpPr txBox="1"/>
            <p:nvPr/>
          </p:nvSpPr>
          <p:spPr>
            <a:xfrm>
              <a:off x="2438400" y="685800"/>
              <a:ext cx="4876800" cy="646331"/>
            </a:xfrm>
            <a:prstGeom prst="rect">
              <a:avLst/>
            </a:prstGeom>
            <a:solidFill>
              <a:srgbClr val="00B0F0"/>
            </a:solidFill>
          </p:spPr>
          <p:txBody>
            <a:bodyPr wrap="square" rtlCol="0">
              <a:spAutoFit/>
            </a:bodyPr>
            <a:lstStyle/>
            <a:p>
              <a:r>
                <a:rPr lang="en-US" dirty="0" smtClean="0"/>
                <a:t>Quick Access Tool Bar – provides access to commonly used commands</a:t>
              </a:r>
              <a:endParaRPr lang="en-US" dirty="0"/>
            </a:p>
          </p:txBody>
        </p:sp>
        <p:cxnSp>
          <p:nvCxnSpPr>
            <p:cNvPr id="9" name="Straight Arrow Connector 8"/>
            <p:cNvCxnSpPr>
              <a:stCxn id="6" idx="1"/>
            </p:cNvCxnSpPr>
            <p:nvPr/>
          </p:nvCxnSpPr>
          <p:spPr>
            <a:xfrm flipH="1" flipV="1">
              <a:off x="1828800" y="1008965"/>
              <a:ext cx="6096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248400" y="723900"/>
            <a:ext cx="1905000" cy="369332"/>
            <a:chOff x="3124200" y="5410200"/>
            <a:chExt cx="1905000" cy="369332"/>
          </a:xfrm>
        </p:grpSpPr>
        <p:sp>
          <p:nvSpPr>
            <p:cNvPr id="31" name="TextBox 30"/>
            <p:cNvSpPr txBox="1"/>
            <p:nvPr/>
          </p:nvSpPr>
          <p:spPr>
            <a:xfrm>
              <a:off x="3124200" y="5410200"/>
              <a:ext cx="1524000" cy="369332"/>
            </a:xfrm>
            <a:prstGeom prst="rect">
              <a:avLst/>
            </a:prstGeom>
            <a:solidFill>
              <a:srgbClr val="00B0F0"/>
            </a:solidFill>
          </p:spPr>
          <p:txBody>
            <a:bodyPr wrap="square" rtlCol="0">
              <a:spAutoFit/>
            </a:bodyPr>
            <a:lstStyle/>
            <a:p>
              <a:r>
                <a:rPr lang="en-US" dirty="0" smtClean="0"/>
                <a:t>Close button</a:t>
              </a:r>
              <a:endParaRPr lang="en-US" dirty="0"/>
            </a:p>
          </p:txBody>
        </p:sp>
        <p:cxnSp>
          <p:nvCxnSpPr>
            <p:cNvPr id="32" name="Straight Arrow Connector 31"/>
            <p:cNvCxnSpPr/>
            <p:nvPr/>
          </p:nvCxnSpPr>
          <p:spPr>
            <a:xfrm>
              <a:off x="4648200" y="5594866"/>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378450" y="762000"/>
            <a:ext cx="1600200" cy="369332"/>
            <a:chOff x="2590800" y="5410200"/>
            <a:chExt cx="1600200" cy="369332"/>
          </a:xfrm>
        </p:grpSpPr>
        <p:sp>
          <p:nvSpPr>
            <p:cNvPr id="35" name="TextBox 34"/>
            <p:cNvSpPr txBox="1"/>
            <p:nvPr/>
          </p:nvSpPr>
          <p:spPr>
            <a:xfrm>
              <a:off x="3124200" y="5410200"/>
              <a:ext cx="1066800" cy="369332"/>
            </a:xfrm>
            <a:prstGeom prst="rect">
              <a:avLst/>
            </a:prstGeom>
            <a:solidFill>
              <a:srgbClr val="00B0F0"/>
            </a:solidFill>
          </p:spPr>
          <p:txBody>
            <a:bodyPr wrap="square" rtlCol="0">
              <a:spAutoFit/>
            </a:bodyPr>
            <a:lstStyle/>
            <a:p>
              <a:r>
                <a:rPr lang="en-US" dirty="0" smtClean="0"/>
                <a:t>Title Bar</a:t>
              </a:r>
              <a:endParaRPr lang="en-US" dirty="0"/>
            </a:p>
          </p:txBody>
        </p:sp>
        <p:cxnSp>
          <p:nvCxnSpPr>
            <p:cNvPr id="36" name="Straight Arrow Connector 35"/>
            <p:cNvCxnSpPr/>
            <p:nvPr/>
          </p:nvCxnSpPr>
          <p:spPr>
            <a:xfrm flipH="1">
              <a:off x="2590800" y="5592644"/>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838200" y="938094"/>
            <a:ext cx="4953000" cy="646331"/>
            <a:chOff x="2590800" y="5257800"/>
            <a:chExt cx="4953000" cy="646331"/>
          </a:xfrm>
        </p:grpSpPr>
        <p:sp>
          <p:nvSpPr>
            <p:cNvPr id="40" name="TextBox 39"/>
            <p:cNvSpPr txBox="1"/>
            <p:nvPr/>
          </p:nvSpPr>
          <p:spPr>
            <a:xfrm>
              <a:off x="3124200" y="5257800"/>
              <a:ext cx="4419600" cy="646331"/>
            </a:xfrm>
            <a:prstGeom prst="rect">
              <a:avLst/>
            </a:prstGeom>
            <a:solidFill>
              <a:srgbClr val="00B0F0"/>
            </a:solidFill>
          </p:spPr>
          <p:txBody>
            <a:bodyPr wrap="square" rtlCol="0">
              <a:spAutoFit/>
            </a:bodyPr>
            <a:lstStyle/>
            <a:p>
              <a:r>
                <a:rPr lang="en-US" dirty="0" smtClean="0"/>
                <a:t>File tab – provides access to document-level features and program settings</a:t>
              </a:r>
              <a:endParaRPr lang="en-US" dirty="0"/>
            </a:p>
          </p:txBody>
        </p:sp>
        <p:cxnSp>
          <p:nvCxnSpPr>
            <p:cNvPr id="41" name="Straight Arrow Connector 40"/>
            <p:cNvCxnSpPr/>
            <p:nvPr/>
          </p:nvCxnSpPr>
          <p:spPr>
            <a:xfrm flipH="1" flipV="1">
              <a:off x="2590800" y="5582682"/>
              <a:ext cx="533400" cy="68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343400" y="685800"/>
            <a:ext cx="3810000" cy="445532"/>
            <a:chOff x="4343400" y="685800"/>
            <a:chExt cx="3810000" cy="445532"/>
          </a:xfrm>
        </p:grpSpPr>
        <p:grpSp>
          <p:nvGrpSpPr>
            <p:cNvPr id="21" name="Group 20"/>
            <p:cNvGrpSpPr/>
            <p:nvPr/>
          </p:nvGrpSpPr>
          <p:grpSpPr>
            <a:xfrm>
              <a:off x="4343400" y="685800"/>
              <a:ext cx="2971800" cy="369332"/>
              <a:chOff x="2286000" y="3276600"/>
              <a:chExt cx="2971800" cy="369332"/>
            </a:xfrm>
          </p:grpSpPr>
          <p:sp>
            <p:nvSpPr>
              <p:cNvPr id="18" name="TextBox 17"/>
              <p:cNvSpPr txBox="1"/>
              <p:nvPr/>
            </p:nvSpPr>
            <p:spPr>
              <a:xfrm>
                <a:off x="2286000" y="3276600"/>
                <a:ext cx="2667000" cy="369332"/>
              </a:xfrm>
              <a:prstGeom prst="rect">
                <a:avLst/>
              </a:prstGeom>
              <a:solidFill>
                <a:srgbClr val="00B0F0"/>
              </a:solidFill>
            </p:spPr>
            <p:txBody>
              <a:bodyPr wrap="square" rtlCol="0">
                <a:spAutoFit/>
              </a:bodyPr>
              <a:lstStyle/>
              <a:p>
                <a:r>
                  <a:rPr lang="en-US" dirty="0" smtClean="0"/>
                  <a:t>Windows Sizing buttons</a:t>
                </a:r>
                <a:endParaRPr lang="en-US" dirty="0"/>
              </a:p>
            </p:txBody>
          </p:sp>
          <p:cxnSp>
            <p:nvCxnSpPr>
              <p:cNvPr id="19" name="Straight Arrow Connector 18"/>
              <p:cNvCxnSpPr/>
              <p:nvPr/>
            </p:nvCxnSpPr>
            <p:spPr>
              <a:xfrm>
                <a:off x="4953000" y="3461266"/>
                <a:ext cx="304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7315200" y="685800"/>
              <a:ext cx="838200" cy="445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1295400" y="946666"/>
            <a:ext cx="4953000" cy="646331"/>
            <a:chOff x="2590800" y="5257800"/>
            <a:chExt cx="4953000" cy="646331"/>
          </a:xfrm>
        </p:grpSpPr>
        <p:sp>
          <p:nvSpPr>
            <p:cNvPr id="44" name="TextBox 43"/>
            <p:cNvSpPr txBox="1"/>
            <p:nvPr/>
          </p:nvSpPr>
          <p:spPr>
            <a:xfrm>
              <a:off x="3124200" y="5257800"/>
              <a:ext cx="4419600" cy="646331"/>
            </a:xfrm>
            <a:prstGeom prst="rect">
              <a:avLst/>
            </a:prstGeom>
            <a:solidFill>
              <a:srgbClr val="00B0F0"/>
            </a:solidFill>
          </p:spPr>
          <p:txBody>
            <a:bodyPr wrap="square" rtlCol="0">
              <a:spAutoFit/>
            </a:bodyPr>
            <a:lstStyle/>
            <a:p>
              <a:r>
                <a:rPr lang="en-US" dirty="0" smtClean="0"/>
                <a:t>Home tab – Contains buttons to access the most commonly used commands</a:t>
              </a:r>
              <a:endParaRPr lang="en-US" dirty="0"/>
            </a:p>
          </p:txBody>
        </p:sp>
        <p:cxnSp>
          <p:nvCxnSpPr>
            <p:cNvPr id="45" name="Straight Arrow Connector 44"/>
            <p:cNvCxnSpPr/>
            <p:nvPr/>
          </p:nvCxnSpPr>
          <p:spPr>
            <a:xfrm flipH="1" flipV="1">
              <a:off x="2590800" y="5582682"/>
              <a:ext cx="533400" cy="68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683000" y="939810"/>
            <a:ext cx="4914900" cy="646331"/>
            <a:chOff x="3124200" y="5257800"/>
            <a:chExt cx="4914900" cy="646331"/>
          </a:xfrm>
        </p:grpSpPr>
        <p:sp>
          <p:nvSpPr>
            <p:cNvPr id="47" name="TextBox 46"/>
            <p:cNvSpPr txBox="1"/>
            <p:nvPr/>
          </p:nvSpPr>
          <p:spPr>
            <a:xfrm>
              <a:off x="3124200" y="5257800"/>
              <a:ext cx="4419600" cy="646331"/>
            </a:xfrm>
            <a:prstGeom prst="rect">
              <a:avLst/>
            </a:prstGeom>
            <a:solidFill>
              <a:srgbClr val="00B0F0"/>
            </a:solidFill>
          </p:spPr>
          <p:txBody>
            <a:bodyPr wrap="square" rtlCol="0">
              <a:spAutoFit/>
            </a:bodyPr>
            <a:lstStyle/>
            <a:p>
              <a:r>
                <a:rPr lang="en-US" dirty="0" smtClean="0"/>
                <a:t>Help button – opens the help window for that program </a:t>
              </a:r>
              <a:endParaRPr lang="en-US" dirty="0"/>
            </a:p>
          </p:txBody>
        </p:sp>
        <p:cxnSp>
          <p:nvCxnSpPr>
            <p:cNvPr id="48" name="Straight Arrow Connector 47"/>
            <p:cNvCxnSpPr/>
            <p:nvPr/>
          </p:nvCxnSpPr>
          <p:spPr>
            <a:xfrm>
              <a:off x="7512050" y="5569813"/>
              <a:ext cx="5270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752600" y="2209800"/>
            <a:ext cx="5334000" cy="1179731"/>
            <a:chOff x="3124200" y="4724400"/>
            <a:chExt cx="5334000" cy="1179731"/>
          </a:xfrm>
        </p:grpSpPr>
        <p:sp>
          <p:nvSpPr>
            <p:cNvPr id="51" name="TextBox 50"/>
            <p:cNvSpPr txBox="1"/>
            <p:nvPr/>
          </p:nvSpPr>
          <p:spPr>
            <a:xfrm>
              <a:off x="3124200" y="5257800"/>
              <a:ext cx="5334000" cy="646331"/>
            </a:xfrm>
            <a:prstGeom prst="rect">
              <a:avLst/>
            </a:prstGeom>
            <a:solidFill>
              <a:srgbClr val="00B0F0"/>
            </a:solidFill>
          </p:spPr>
          <p:txBody>
            <a:bodyPr wrap="square" rtlCol="0">
              <a:spAutoFit/>
            </a:bodyPr>
            <a:lstStyle/>
            <a:p>
              <a:r>
                <a:rPr lang="en-US" dirty="0" smtClean="0"/>
                <a:t>Ribbon– provides access to the main set of commands organized by task into tabs and groups</a:t>
              </a:r>
              <a:endParaRPr lang="en-US" dirty="0"/>
            </a:p>
          </p:txBody>
        </p:sp>
        <p:cxnSp>
          <p:nvCxnSpPr>
            <p:cNvPr id="52" name="Straight Arrow Connector 51"/>
            <p:cNvCxnSpPr/>
            <p:nvPr/>
          </p:nvCxnSpPr>
          <p:spPr>
            <a:xfrm flipV="1">
              <a:off x="5791200" y="4724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1752600" y="3581400"/>
            <a:ext cx="5334000" cy="369332"/>
          </a:xfrm>
          <a:prstGeom prst="rect">
            <a:avLst/>
          </a:prstGeom>
          <a:solidFill>
            <a:srgbClr val="00B0F0"/>
          </a:solidFill>
        </p:spPr>
        <p:txBody>
          <a:bodyPr wrap="square" rtlCol="0">
            <a:spAutoFit/>
          </a:bodyPr>
          <a:lstStyle/>
          <a:p>
            <a:r>
              <a:rPr lang="en-US" dirty="0" smtClean="0"/>
              <a:t>Workspace– Displays the file you are working on.</a:t>
            </a:r>
            <a:endParaRPr lang="en-US" dirty="0"/>
          </a:p>
        </p:txBody>
      </p:sp>
      <p:grpSp>
        <p:nvGrpSpPr>
          <p:cNvPr id="57" name="Group 56"/>
          <p:cNvGrpSpPr/>
          <p:nvPr/>
        </p:nvGrpSpPr>
        <p:grpSpPr>
          <a:xfrm>
            <a:off x="609600" y="5144869"/>
            <a:ext cx="7543800" cy="1179731"/>
            <a:chOff x="1752600" y="5257800"/>
            <a:chExt cx="7543800" cy="1179731"/>
          </a:xfrm>
        </p:grpSpPr>
        <p:sp>
          <p:nvSpPr>
            <p:cNvPr id="58" name="TextBox 57"/>
            <p:cNvSpPr txBox="1"/>
            <p:nvPr/>
          </p:nvSpPr>
          <p:spPr>
            <a:xfrm>
              <a:off x="1752600" y="5257800"/>
              <a:ext cx="7543800" cy="646331"/>
            </a:xfrm>
            <a:prstGeom prst="rect">
              <a:avLst/>
            </a:prstGeom>
            <a:solidFill>
              <a:srgbClr val="00B0F0"/>
            </a:solidFill>
          </p:spPr>
          <p:txBody>
            <a:bodyPr wrap="square" rtlCol="0">
              <a:spAutoFit/>
            </a:bodyPr>
            <a:lstStyle/>
            <a:p>
              <a:r>
                <a:rPr lang="en-US" dirty="0" smtClean="0"/>
                <a:t>Status bar – provides information about program, open file, or current task as well as the view button and zoom controls</a:t>
              </a:r>
              <a:endParaRPr lang="en-US" dirty="0"/>
            </a:p>
          </p:txBody>
        </p:sp>
        <p:cxnSp>
          <p:nvCxnSpPr>
            <p:cNvPr id="59" name="Straight Arrow Connector 58"/>
            <p:cNvCxnSpPr/>
            <p:nvPr/>
          </p:nvCxnSpPr>
          <p:spPr>
            <a:xfrm>
              <a:off x="5549900" y="5904131"/>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654550" y="5093732"/>
            <a:ext cx="3581400" cy="1169432"/>
            <a:chOff x="1752600" y="5257800"/>
            <a:chExt cx="3581400" cy="1169432"/>
          </a:xfrm>
        </p:grpSpPr>
        <p:sp>
          <p:nvSpPr>
            <p:cNvPr id="62" name="TextBox 61"/>
            <p:cNvSpPr txBox="1"/>
            <p:nvPr/>
          </p:nvSpPr>
          <p:spPr>
            <a:xfrm>
              <a:off x="1752600" y="5257800"/>
              <a:ext cx="3581400" cy="646331"/>
            </a:xfrm>
            <a:prstGeom prst="rect">
              <a:avLst/>
            </a:prstGeom>
            <a:solidFill>
              <a:srgbClr val="00B0F0"/>
            </a:solidFill>
          </p:spPr>
          <p:txBody>
            <a:bodyPr wrap="square" rtlCol="0">
              <a:spAutoFit/>
            </a:bodyPr>
            <a:lstStyle/>
            <a:p>
              <a:r>
                <a:rPr lang="en-US" dirty="0" smtClean="0"/>
                <a:t>View buttons – changes how a file is viewed in the workspace.</a:t>
              </a:r>
              <a:endParaRPr lang="en-US" dirty="0"/>
            </a:p>
          </p:txBody>
        </p:sp>
        <p:cxnSp>
          <p:nvCxnSpPr>
            <p:cNvPr id="63" name="Straight Arrow Connector 62"/>
            <p:cNvCxnSpPr/>
            <p:nvPr/>
          </p:nvCxnSpPr>
          <p:spPr>
            <a:xfrm>
              <a:off x="3581400" y="5893832"/>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038600" y="5093732"/>
            <a:ext cx="4356100" cy="1139746"/>
            <a:chOff x="1752600" y="5257800"/>
            <a:chExt cx="4356100" cy="1139746"/>
          </a:xfrm>
        </p:grpSpPr>
        <p:sp>
          <p:nvSpPr>
            <p:cNvPr id="65" name="TextBox 64"/>
            <p:cNvSpPr txBox="1"/>
            <p:nvPr/>
          </p:nvSpPr>
          <p:spPr>
            <a:xfrm>
              <a:off x="1752600" y="5257800"/>
              <a:ext cx="4356100" cy="646331"/>
            </a:xfrm>
            <a:prstGeom prst="rect">
              <a:avLst/>
            </a:prstGeom>
            <a:solidFill>
              <a:srgbClr val="00B0F0"/>
            </a:solidFill>
          </p:spPr>
          <p:txBody>
            <a:bodyPr wrap="square" rtlCol="0">
              <a:spAutoFit/>
            </a:bodyPr>
            <a:lstStyle/>
            <a:p>
              <a:r>
                <a:rPr lang="en-US" dirty="0" smtClean="0"/>
                <a:t>Zoom controls – Magnifies or shrinks the content displayed in the workspace.</a:t>
              </a:r>
              <a:endParaRPr lang="en-US" dirty="0"/>
            </a:p>
          </p:txBody>
        </p:sp>
        <p:cxnSp>
          <p:nvCxnSpPr>
            <p:cNvPr id="66" name="Straight Arrow Connector 65"/>
            <p:cNvCxnSpPr/>
            <p:nvPr/>
          </p:nvCxnSpPr>
          <p:spPr>
            <a:xfrm>
              <a:off x="5410200" y="5864146"/>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46"/>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55"/>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57"/>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61"/>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990600"/>
          </a:xfrm>
        </p:spPr>
        <p:txBody>
          <a:bodyPr>
            <a:normAutofit fontScale="90000"/>
          </a:bodyPr>
          <a:lstStyle/>
          <a:p>
            <a:r>
              <a:rPr lang="en-US" dirty="0" smtClean="0"/>
              <a:t>Switching Between Open Programs and Files</a:t>
            </a:r>
            <a:endParaRPr lang="en-US" dirty="0"/>
          </a:p>
        </p:txBody>
      </p:sp>
      <p:sp>
        <p:nvSpPr>
          <p:cNvPr id="6" name="Content Placeholder 5"/>
          <p:cNvSpPr>
            <a:spLocks noGrp="1"/>
          </p:cNvSpPr>
          <p:nvPr>
            <p:ph sz="half" idx="1"/>
          </p:nvPr>
        </p:nvSpPr>
        <p:spPr>
          <a:xfrm>
            <a:off x="304800" y="1219200"/>
            <a:ext cx="8305800" cy="2895600"/>
          </a:xfrm>
        </p:spPr>
        <p:txBody>
          <a:bodyPr/>
          <a:lstStyle/>
          <a:p>
            <a:r>
              <a:rPr lang="en-US" dirty="0" smtClean="0"/>
              <a:t>When two or more programs are running or two files within the same program are open, you can use the program buttons on the taskbar to switch from one program or file to another.</a:t>
            </a:r>
          </a:p>
          <a:p>
            <a:r>
              <a:rPr lang="en-US" dirty="0" smtClean="0"/>
              <a:t>When you point to a program button, a </a:t>
            </a:r>
            <a:r>
              <a:rPr lang="en-US" b="1" dirty="0" smtClean="0"/>
              <a:t>thumbnail </a:t>
            </a:r>
            <a:r>
              <a:rPr lang="en-US" dirty="0" smtClean="0"/>
              <a:t>of each open window in that program is displayed. </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8</a:t>
            </a:fld>
            <a:endParaRPr lang="en-US"/>
          </a:p>
        </p:txBody>
      </p:sp>
      <p:pic>
        <p:nvPicPr>
          <p:cNvPr id="5122" name="Picture 2" descr="http://www.winsupersite.com/content/content/128658/win7/win7_preview_2_03.jpg;pvf4081d4c57571b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4267199"/>
            <a:ext cx="6229350" cy="2370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152400"/>
            <a:ext cx="8229600" cy="609600"/>
          </a:xfrm>
        </p:spPr>
        <p:txBody>
          <a:bodyPr>
            <a:normAutofit fontScale="90000"/>
          </a:bodyPr>
          <a:lstStyle/>
          <a:p>
            <a:r>
              <a:rPr lang="en-US" dirty="0" smtClean="0"/>
              <a:t>Zooming</a:t>
            </a:r>
            <a:endParaRPr lang="en-US" dirty="0"/>
          </a:p>
        </p:txBody>
      </p:sp>
      <p:sp>
        <p:nvSpPr>
          <p:cNvPr id="6" name="Content Placeholder 5"/>
          <p:cNvSpPr>
            <a:spLocks noGrp="1"/>
          </p:cNvSpPr>
          <p:nvPr>
            <p:ph sz="half" idx="1"/>
          </p:nvPr>
        </p:nvSpPr>
        <p:spPr>
          <a:xfrm>
            <a:off x="304800" y="838200"/>
            <a:ext cx="8305800" cy="3352800"/>
          </a:xfrm>
        </p:spPr>
        <p:txBody>
          <a:bodyPr/>
          <a:lstStyle/>
          <a:p>
            <a:r>
              <a:rPr lang="en-US" dirty="0" smtClean="0"/>
              <a:t>You can zoom in to get a closer look at the content of an open document, worksheet, slide, or database report.</a:t>
            </a:r>
          </a:p>
          <a:p>
            <a:r>
              <a:rPr lang="en-US" dirty="0" smtClean="0"/>
              <a:t>You change the zoom level by using the zoom</a:t>
            </a:r>
            <a:br>
              <a:rPr lang="en-US" dirty="0" smtClean="0"/>
            </a:br>
            <a:r>
              <a:rPr lang="en-US" dirty="0" smtClean="0"/>
              <a:t>controls at the right end of the status bar, or</a:t>
            </a:r>
            <a:br>
              <a:rPr lang="en-US" dirty="0" smtClean="0"/>
            </a:br>
            <a:r>
              <a:rPr lang="en-US" dirty="0" smtClean="0"/>
              <a:t>by using buttons in the Zoom group on the</a:t>
            </a:r>
            <a:br>
              <a:rPr lang="en-US" dirty="0" smtClean="0"/>
            </a:br>
            <a:r>
              <a:rPr lang="en-US" dirty="0" smtClean="0"/>
              <a:t>View tab on the Ribbon.</a:t>
            </a:r>
          </a:p>
        </p:txBody>
      </p:sp>
      <p:sp>
        <p:nvSpPr>
          <p:cNvPr id="4" name="Footer Placeholder 3"/>
          <p:cNvSpPr>
            <a:spLocks noGrp="1"/>
          </p:cNvSpPr>
          <p:nvPr>
            <p:ph type="ftr" sz="quarter" idx="11"/>
          </p:nvPr>
        </p:nvSpPr>
        <p:spPr/>
        <p:txBody>
          <a:bodyPr/>
          <a:lstStyle/>
          <a:p>
            <a:r>
              <a:rPr lang="en-US" dirty="0" smtClean="0"/>
              <a:t>CMPTR Chapter 9: Introducing Microsoft Office 2010</a:t>
            </a:r>
            <a:endParaRPr lang="en-US" dirty="0"/>
          </a:p>
        </p:txBody>
      </p:sp>
      <p:sp>
        <p:nvSpPr>
          <p:cNvPr id="5" name="Slide Number Placeholder 4"/>
          <p:cNvSpPr>
            <a:spLocks noGrp="1"/>
          </p:cNvSpPr>
          <p:nvPr>
            <p:ph type="sldNum" sz="quarter" idx="12"/>
          </p:nvPr>
        </p:nvSpPr>
        <p:spPr>
          <a:effectLst/>
        </p:spPr>
        <p:txBody>
          <a:bodyPr/>
          <a:lstStyle/>
          <a:p>
            <a:fld id="{41E0D066-9582-49E0-9F2C-9CED6AA2A396}"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TotalTime>
  <Words>1955</Words>
  <Application>Microsoft Office PowerPoint</Application>
  <PresentationFormat>On-screen Show (4:3)</PresentationFormat>
  <Paragraphs>244</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1_Office Theme</vt:lpstr>
      <vt:lpstr>Clarity</vt:lpstr>
      <vt:lpstr>Chapter 9</vt:lpstr>
      <vt:lpstr>Learning Objectives</vt:lpstr>
      <vt:lpstr>Microsoft Office</vt:lpstr>
      <vt:lpstr>Microsoft Office</vt:lpstr>
      <vt:lpstr>Starting Office programs and exploring common elements </vt:lpstr>
      <vt:lpstr>Starting Office Programs</vt:lpstr>
      <vt:lpstr>Exploring Common Elements</vt:lpstr>
      <vt:lpstr>Switching Between Open Programs and Files</vt:lpstr>
      <vt:lpstr>Zooming</vt:lpstr>
      <vt:lpstr>Zoom Controls</vt:lpstr>
      <vt:lpstr>Scrolling</vt:lpstr>
      <vt:lpstr>Scrolling</vt:lpstr>
      <vt:lpstr>Quick Access Tool Bar</vt:lpstr>
      <vt:lpstr>Using the Ribbon</vt:lpstr>
      <vt:lpstr>Using the Ribbon</vt:lpstr>
      <vt:lpstr>Using the Ribbon</vt:lpstr>
      <vt:lpstr>Using the Ribbon</vt:lpstr>
      <vt:lpstr>Using Buttons</vt:lpstr>
      <vt:lpstr>Using Buttons</vt:lpstr>
      <vt:lpstr>Using Galleries and Live Preview</vt:lpstr>
      <vt:lpstr>Using Galleries and Live Preview</vt:lpstr>
      <vt:lpstr>Using Dialog Boxes</vt:lpstr>
      <vt:lpstr>Using Dialog Boxes</vt:lpstr>
      <vt:lpstr>Using Task Panes</vt:lpstr>
      <vt:lpstr>Displaying Contextual Tabs</vt:lpstr>
      <vt:lpstr>Displaying Contextual Tabs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John</cp:lastModifiedBy>
  <cp:revision>106</cp:revision>
  <dcterms:created xsi:type="dcterms:W3CDTF">2010-09-21T14:28:43Z</dcterms:created>
  <dcterms:modified xsi:type="dcterms:W3CDTF">2012-06-28T02:07:33Z</dcterms:modified>
</cp:coreProperties>
</file>